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60" r:id="rId5"/>
    <p:sldId id="259" r:id="rId6"/>
    <p:sldId id="265" r:id="rId7"/>
    <p:sldId id="261" r:id="rId8"/>
    <p:sldId id="262" r:id="rId9"/>
    <p:sldId id="263" r:id="rId10"/>
    <p:sldId id="264" r:id="rId11"/>
    <p:sldId id="266" r:id="rId12"/>
  </p:sldIdLst>
  <p:sldSz cx="12192000" cy="6858000"/>
  <p:notesSz cx="6797675" cy="98742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11" autoAdjust="0"/>
  </p:normalViewPr>
  <p:slideViewPr>
    <p:cSldViewPr snapToGrid="0">
      <p:cViewPr varScale="1">
        <p:scale>
          <a:sx n="65" d="100"/>
          <a:sy n="65" d="100"/>
        </p:scale>
        <p:origin x="87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8C21F-0A15-4129-BDE6-3D2597C0F83C}"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4B06EF48-7C7A-40D9-ACA1-E7EDDAF24F4C}">
      <dgm:prSet custT="1"/>
      <dgm:spPr/>
      <dgm:t>
        <a:bodyPr/>
        <a:lstStyle/>
        <a:p>
          <a:pPr rtl="0"/>
          <a:r>
            <a:rPr lang="en-US" sz="2400" b="1" dirty="0" smtClean="0">
              <a:latin typeface="標楷體" panose="03000509000000000000" pitchFamily="65" charset="-120"/>
              <a:ea typeface="標楷體" panose="03000509000000000000" pitchFamily="65" charset="-120"/>
            </a:rPr>
            <a:t>104</a:t>
          </a:r>
          <a:r>
            <a:rPr lang="zh-TW" sz="2400" b="1" dirty="0" smtClean="0">
              <a:latin typeface="標楷體" panose="03000509000000000000" pitchFamily="65" charset="-120"/>
              <a:ea typeface="標楷體" panose="03000509000000000000" pitchFamily="65" charset="-120"/>
            </a:rPr>
            <a:t>年</a:t>
          </a:r>
          <a:r>
            <a:rPr lang="zh-TW" altLang="en-US" sz="2400" b="1" dirty="0" smtClean="0">
              <a:latin typeface="標楷體" panose="03000509000000000000" pitchFamily="65" charset="-120"/>
              <a:ea typeface="標楷體" panose="03000509000000000000" pitchFamily="65" charset="-120"/>
            </a:rPr>
            <a:t>起</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編製前一年度</a:t>
          </a:r>
          <a:r>
            <a:rPr lang="en-US" altLang="zh-TW" sz="2400" b="1" dirty="0" smtClean="0">
              <a:latin typeface="標楷體" panose="03000509000000000000" pitchFamily="65" charset="-120"/>
              <a:ea typeface="標楷體" panose="03000509000000000000" pitchFamily="65" charset="-120"/>
            </a:rPr>
            <a:t>CSR</a:t>
          </a:r>
          <a:r>
            <a:rPr lang="zh-TW" altLang="en-US" sz="2400" b="1" dirty="0" smtClean="0">
              <a:latin typeface="標楷體" panose="03000509000000000000" pitchFamily="65" charset="-120"/>
              <a:ea typeface="標楷體" panose="03000509000000000000" pitchFamily="65" charset="-120"/>
            </a:rPr>
            <a:t>報告書</a:t>
          </a:r>
          <a:r>
            <a:rPr lang="en-US" altLang="zh-TW" sz="2400" b="1" dirty="0" smtClean="0">
              <a:latin typeface="標楷體" panose="03000509000000000000" pitchFamily="65" charset="-120"/>
              <a:ea typeface="標楷體" panose="03000509000000000000" pitchFamily="65" charset="-120"/>
            </a:rPr>
            <a:t>)</a:t>
          </a:r>
          <a:endParaRPr lang="zh-TW" sz="2400" b="1" dirty="0">
            <a:latin typeface="標楷體" panose="03000509000000000000" pitchFamily="65" charset="-120"/>
            <a:ea typeface="標楷體" panose="03000509000000000000" pitchFamily="65" charset="-120"/>
          </a:endParaRPr>
        </a:p>
      </dgm:t>
    </dgm:pt>
    <dgm:pt modelId="{A67273ED-0ADA-4794-8122-E60CE2FAE435}" type="parTrans" cxnId="{A55CBAE2-0B4B-42D7-B7A0-34B6DB21002A}">
      <dgm:prSet/>
      <dgm:spPr/>
      <dgm:t>
        <a:bodyPr/>
        <a:lstStyle/>
        <a:p>
          <a:endParaRPr lang="zh-TW" altLang="en-US">
            <a:latin typeface="標楷體" panose="03000509000000000000" pitchFamily="65" charset="-120"/>
            <a:ea typeface="標楷體" panose="03000509000000000000" pitchFamily="65" charset="-120"/>
          </a:endParaRPr>
        </a:p>
      </dgm:t>
    </dgm:pt>
    <dgm:pt modelId="{138E6125-8D7F-4C60-8883-2ACDC0D5BD08}" type="sibTrans" cxnId="{A55CBAE2-0B4B-42D7-B7A0-34B6DB21002A}">
      <dgm:prSet/>
      <dgm:spPr/>
      <dgm:t>
        <a:bodyPr/>
        <a:lstStyle/>
        <a:p>
          <a:endParaRPr lang="zh-TW" altLang="en-US">
            <a:latin typeface="標楷體" panose="03000509000000000000" pitchFamily="65" charset="-120"/>
            <a:ea typeface="標楷體" panose="03000509000000000000" pitchFamily="65" charset="-120"/>
          </a:endParaRPr>
        </a:p>
      </dgm:t>
    </dgm:pt>
    <dgm:pt modelId="{7C080915-A5FC-48B5-8CA2-F71E2BB6B547}">
      <dgm:prSet custT="1"/>
      <dgm:spPr/>
      <dgm:t>
        <a:bodyPr/>
        <a:lstStyle/>
        <a:p>
          <a:pPr rtl="0"/>
          <a:r>
            <a:rPr lang="en-US" sz="2400" b="1" dirty="0" smtClean="0">
              <a:latin typeface="標楷體" panose="03000509000000000000" pitchFamily="65" charset="-120"/>
              <a:ea typeface="標楷體" panose="03000509000000000000" pitchFamily="65" charset="-120"/>
            </a:rPr>
            <a:t>106</a:t>
          </a:r>
          <a:r>
            <a:rPr lang="zh-TW" sz="2400" b="1" dirty="0" smtClean="0">
              <a:latin typeface="標楷體" panose="03000509000000000000" pitchFamily="65" charset="-120"/>
              <a:ea typeface="標楷體" panose="03000509000000000000" pitchFamily="65" charset="-120"/>
            </a:rPr>
            <a:t>年</a:t>
          </a:r>
          <a:r>
            <a:rPr lang="zh-TW" altLang="en-US" sz="2400" b="1" dirty="0" smtClean="0">
              <a:latin typeface="標楷體" panose="03000509000000000000" pitchFamily="65" charset="-120"/>
              <a:ea typeface="標楷體" panose="03000509000000000000" pitchFamily="65" charset="-120"/>
            </a:rPr>
            <a:t>起</a:t>
          </a:r>
          <a:endParaRPr lang="zh-TW" sz="2400" b="1" dirty="0">
            <a:latin typeface="標楷體" panose="03000509000000000000" pitchFamily="65" charset="-120"/>
            <a:ea typeface="標楷體" panose="03000509000000000000" pitchFamily="65" charset="-120"/>
          </a:endParaRPr>
        </a:p>
      </dgm:t>
    </dgm:pt>
    <dgm:pt modelId="{2C5E6E1D-648C-4931-8BA3-68350F8F6AC2}" type="parTrans" cxnId="{347ECE67-313D-41D1-B0E1-214CA9D83533}">
      <dgm:prSet/>
      <dgm:spPr/>
      <dgm:t>
        <a:bodyPr/>
        <a:lstStyle/>
        <a:p>
          <a:endParaRPr lang="zh-TW" altLang="en-US">
            <a:latin typeface="標楷體" panose="03000509000000000000" pitchFamily="65" charset="-120"/>
            <a:ea typeface="標楷體" panose="03000509000000000000" pitchFamily="65" charset="-120"/>
          </a:endParaRPr>
        </a:p>
      </dgm:t>
    </dgm:pt>
    <dgm:pt modelId="{DD68A1DF-6C24-4919-BDD3-DDD0BCF4FA04}" type="sibTrans" cxnId="{347ECE67-313D-41D1-B0E1-214CA9D83533}">
      <dgm:prSet/>
      <dgm:spPr/>
      <dgm:t>
        <a:bodyPr/>
        <a:lstStyle/>
        <a:p>
          <a:endParaRPr lang="zh-TW" altLang="en-US">
            <a:latin typeface="標楷體" panose="03000509000000000000" pitchFamily="65" charset="-120"/>
            <a:ea typeface="標楷體" panose="03000509000000000000" pitchFamily="65" charset="-120"/>
          </a:endParaRPr>
        </a:p>
      </dgm:t>
    </dgm:pt>
    <dgm:pt modelId="{D82F0B70-BFAD-49D2-96DF-1978F62FB23A}">
      <dgm:prSet custT="1"/>
      <dgm:spPr/>
      <dgm:t>
        <a:bodyPr/>
        <a:lstStyle/>
        <a:p>
          <a:pPr rtl="0"/>
          <a:r>
            <a:rPr lang="en-US" sz="2400" b="1" dirty="0" smtClean="0">
              <a:latin typeface="標楷體" panose="03000509000000000000" pitchFamily="65" charset="-120"/>
              <a:ea typeface="標楷體" panose="03000509000000000000" pitchFamily="65" charset="-120"/>
            </a:rPr>
            <a:t>108</a:t>
          </a:r>
          <a:r>
            <a:rPr lang="zh-TW" sz="2400" b="1" dirty="0" smtClean="0">
              <a:latin typeface="標楷體" panose="03000509000000000000" pitchFamily="65" charset="-120"/>
              <a:ea typeface="標楷體" panose="03000509000000000000" pitchFamily="65" charset="-120"/>
            </a:rPr>
            <a:t>年度</a:t>
          </a:r>
          <a:r>
            <a:rPr lang="zh-TW" altLang="en-US" sz="2400" b="1" dirty="0" smtClean="0">
              <a:latin typeface="標楷體" panose="03000509000000000000" pitchFamily="65" charset="-120"/>
              <a:ea typeface="標楷體" panose="03000509000000000000" pitchFamily="65" charset="-120"/>
            </a:rPr>
            <a:t>起</a:t>
          </a:r>
          <a:endParaRPr lang="zh-TW" sz="2400" b="1" dirty="0">
            <a:latin typeface="標楷體" panose="03000509000000000000" pitchFamily="65" charset="-120"/>
            <a:ea typeface="標楷體" panose="03000509000000000000" pitchFamily="65" charset="-120"/>
          </a:endParaRPr>
        </a:p>
      </dgm:t>
    </dgm:pt>
    <dgm:pt modelId="{2FF0D636-3D44-4E0A-9475-E8C00BFE5C81}" type="parTrans" cxnId="{86F20942-F510-41C9-B277-F7FF579DBE41}">
      <dgm:prSet/>
      <dgm:spPr/>
      <dgm:t>
        <a:bodyPr/>
        <a:lstStyle/>
        <a:p>
          <a:endParaRPr lang="zh-TW" altLang="en-US">
            <a:latin typeface="標楷體" panose="03000509000000000000" pitchFamily="65" charset="-120"/>
            <a:ea typeface="標楷體" panose="03000509000000000000" pitchFamily="65" charset="-120"/>
          </a:endParaRPr>
        </a:p>
      </dgm:t>
    </dgm:pt>
    <dgm:pt modelId="{FA4BFD83-D5F1-42D7-A3C9-ECF20FDE0E39}" type="sibTrans" cxnId="{86F20942-F510-41C9-B277-F7FF579DBE41}">
      <dgm:prSet/>
      <dgm:spPr/>
      <dgm:t>
        <a:bodyPr/>
        <a:lstStyle/>
        <a:p>
          <a:endParaRPr lang="zh-TW" altLang="en-US">
            <a:latin typeface="標楷體" panose="03000509000000000000" pitchFamily="65" charset="-120"/>
            <a:ea typeface="標楷體" panose="03000509000000000000" pitchFamily="65" charset="-120"/>
          </a:endParaRPr>
        </a:p>
      </dgm:t>
    </dgm:pt>
    <dgm:pt modelId="{B0940F0B-9334-42F3-838D-B033CDFB1795}">
      <dgm:prSet custT="1"/>
      <dgm:spPr/>
      <dgm:t>
        <a:bodyPr/>
        <a:lstStyle/>
        <a:p>
          <a:pPr rtl="0"/>
          <a:r>
            <a:rPr lang="zh-TW" sz="2200" b="1" dirty="0" smtClean="0">
              <a:latin typeface="標楷體" panose="03000509000000000000" pitchFamily="65" charset="-120"/>
              <a:ea typeface="標楷體" panose="03000509000000000000" pitchFamily="65" charset="-120"/>
            </a:rPr>
            <a:t>食品工業</a:t>
          </a:r>
          <a:endParaRPr lang="en-US" altLang="zh-TW" sz="2200" b="1" dirty="0" smtClean="0">
            <a:latin typeface="標楷體" panose="03000509000000000000" pitchFamily="65" charset="-120"/>
            <a:ea typeface="標楷體" panose="03000509000000000000" pitchFamily="65" charset="-120"/>
          </a:endParaRPr>
        </a:p>
        <a:p>
          <a:pPr rtl="0"/>
          <a:r>
            <a:rPr lang="zh-TW" sz="2200" b="1" dirty="0" smtClean="0">
              <a:latin typeface="標楷體" panose="03000509000000000000" pitchFamily="65" charset="-120"/>
              <a:ea typeface="標楷體" panose="03000509000000000000" pitchFamily="65" charset="-120"/>
            </a:rPr>
            <a:t>化學工業</a:t>
          </a:r>
          <a:endParaRPr lang="en-US" altLang="zh-TW" sz="2200" b="1" dirty="0" smtClean="0">
            <a:latin typeface="標楷體" panose="03000509000000000000" pitchFamily="65" charset="-120"/>
            <a:ea typeface="標楷體" panose="03000509000000000000" pitchFamily="65" charset="-120"/>
          </a:endParaRPr>
        </a:p>
        <a:p>
          <a:pPr rtl="0"/>
          <a:r>
            <a:rPr lang="zh-TW" sz="2200" b="1" dirty="0" smtClean="0">
              <a:latin typeface="標楷體" panose="03000509000000000000" pitchFamily="65" charset="-120"/>
              <a:ea typeface="標楷體" panose="03000509000000000000" pitchFamily="65" charset="-120"/>
            </a:rPr>
            <a:t>金融業</a:t>
          </a:r>
          <a:endParaRPr lang="en-US" altLang="zh-TW" sz="2200" b="1" dirty="0" smtClean="0">
            <a:latin typeface="標楷體" panose="03000509000000000000" pitchFamily="65" charset="-120"/>
            <a:ea typeface="標楷體" panose="03000509000000000000" pitchFamily="65" charset="-120"/>
          </a:endParaRPr>
        </a:p>
        <a:p>
          <a:pPr rtl="0"/>
          <a:r>
            <a:rPr lang="zh-TW" sz="2200" b="1" dirty="0" smtClean="0">
              <a:latin typeface="標楷體" panose="03000509000000000000" pitchFamily="65" charset="-120"/>
              <a:ea typeface="標楷體" panose="03000509000000000000" pitchFamily="65" charset="-120"/>
            </a:rPr>
            <a:t>股本</a:t>
          </a:r>
          <a:r>
            <a:rPr lang="en-US" sz="2200" b="1" dirty="0" smtClean="0">
              <a:latin typeface="標楷體" panose="03000509000000000000" pitchFamily="65" charset="-120"/>
              <a:ea typeface="標楷體" panose="03000509000000000000" pitchFamily="65" charset="-120"/>
            </a:rPr>
            <a:t>&gt;100</a:t>
          </a:r>
          <a:r>
            <a:rPr lang="zh-TW" sz="2200" b="1" dirty="0" smtClean="0">
              <a:latin typeface="標楷體" panose="03000509000000000000" pitchFamily="65" charset="-120"/>
              <a:ea typeface="標楷體" panose="03000509000000000000" pitchFamily="65" charset="-120"/>
            </a:rPr>
            <a:t>億元</a:t>
          </a:r>
          <a:endParaRPr lang="en-US" altLang="zh-TW" sz="2200" b="1" dirty="0" smtClean="0">
            <a:latin typeface="標楷體" panose="03000509000000000000" pitchFamily="65" charset="-120"/>
            <a:ea typeface="標楷體" panose="03000509000000000000" pitchFamily="65" charset="-120"/>
          </a:endParaRPr>
        </a:p>
        <a:p>
          <a:pPr rtl="0"/>
          <a:r>
            <a:rPr lang="zh-TW" sz="2200" b="1" dirty="0" smtClean="0">
              <a:latin typeface="標楷體" panose="03000509000000000000" pitchFamily="65" charset="-120"/>
              <a:ea typeface="標楷體" panose="03000509000000000000" pitchFamily="65" charset="-120"/>
            </a:rPr>
            <a:t>餐飲收入達營收</a:t>
          </a:r>
          <a:r>
            <a:rPr lang="en-US" sz="2200" b="1" dirty="0" smtClean="0">
              <a:latin typeface="標楷體" panose="03000509000000000000" pitchFamily="65" charset="-120"/>
              <a:ea typeface="標楷體" panose="03000509000000000000" pitchFamily="65" charset="-120"/>
            </a:rPr>
            <a:t>50%</a:t>
          </a:r>
          <a:r>
            <a:rPr lang="zh-TW" sz="2200" b="1" dirty="0" smtClean="0">
              <a:latin typeface="標楷體" panose="03000509000000000000" pitchFamily="65" charset="-120"/>
              <a:ea typeface="標楷體" panose="03000509000000000000" pitchFamily="65" charset="-120"/>
            </a:rPr>
            <a:t>者</a:t>
          </a:r>
          <a:endParaRPr lang="zh-TW" sz="2200" b="1" dirty="0">
            <a:latin typeface="標楷體" panose="03000509000000000000" pitchFamily="65" charset="-120"/>
            <a:ea typeface="標楷體" panose="03000509000000000000" pitchFamily="65" charset="-120"/>
          </a:endParaRPr>
        </a:p>
      </dgm:t>
    </dgm:pt>
    <dgm:pt modelId="{3D8F7CBA-2426-4AD0-98E6-266A41BF77C0}" type="parTrans" cxnId="{0DA0207D-FA8A-4916-A7BD-364D736DF3AF}">
      <dgm:prSet/>
      <dgm:spPr/>
      <dgm:t>
        <a:bodyPr/>
        <a:lstStyle/>
        <a:p>
          <a:endParaRPr lang="zh-TW" altLang="en-US">
            <a:latin typeface="標楷體" panose="03000509000000000000" pitchFamily="65" charset="-120"/>
            <a:ea typeface="標楷體" panose="03000509000000000000" pitchFamily="65" charset="-120"/>
          </a:endParaRPr>
        </a:p>
      </dgm:t>
    </dgm:pt>
    <dgm:pt modelId="{2EEAF8D9-33A0-41DF-B241-39156A59D6AD}" type="sibTrans" cxnId="{0DA0207D-FA8A-4916-A7BD-364D736DF3AF}">
      <dgm:prSet/>
      <dgm:spPr/>
      <dgm:t>
        <a:bodyPr/>
        <a:lstStyle/>
        <a:p>
          <a:endParaRPr lang="zh-TW" altLang="en-US">
            <a:latin typeface="標楷體" panose="03000509000000000000" pitchFamily="65" charset="-120"/>
            <a:ea typeface="標楷體" panose="03000509000000000000" pitchFamily="65" charset="-120"/>
          </a:endParaRPr>
        </a:p>
      </dgm:t>
    </dgm:pt>
    <dgm:pt modelId="{FEBAE018-E053-4295-8ADF-EE528BD3D84D}">
      <dgm:prSet custT="1"/>
      <dgm:spPr/>
      <dgm:t>
        <a:bodyPr anchor="ctr"/>
        <a:lstStyle/>
        <a:p>
          <a:pPr rtl="0"/>
          <a:r>
            <a:rPr lang="zh-TW" sz="2200" b="1" dirty="0" smtClean="0">
              <a:latin typeface="標楷體" panose="03000509000000000000" pitchFamily="65" charset="-120"/>
              <a:ea typeface="標楷體" panose="03000509000000000000" pitchFamily="65" charset="-120"/>
            </a:rPr>
            <a:t>股本</a:t>
          </a:r>
          <a:r>
            <a:rPr lang="en-US" sz="2200" b="1" dirty="0" smtClean="0">
              <a:latin typeface="標楷體" panose="03000509000000000000" pitchFamily="65" charset="-120"/>
              <a:ea typeface="標楷體" panose="03000509000000000000" pitchFamily="65" charset="-120"/>
            </a:rPr>
            <a:t>&gt;50</a:t>
          </a:r>
          <a:r>
            <a:rPr lang="zh-TW" sz="2200" b="1" dirty="0" smtClean="0">
              <a:latin typeface="標楷體" panose="03000509000000000000" pitchFamily="65" charset="-120"/>
              <a:ea typeface="標楷體" panose="03000509000000000000" pitchFamily="65" charset="-120"/>
            </a:rPr>
            <a:t>億元以上，且無累積虧損者</a:t>
          </a:r>
          <a:endParaRPr lang="zh-TW" sz="2200" b="1" dirty="0">
            <a:latin typeface="標楷體" panose="03000509000000000000" pitchFamily="65" charset="-120"/>
            <a:ea typeface="標楷體" panose="03000509000000000000" pitchFamily="65" charset="-120"/>
          </a:endParaRPr>
        </a:p>
      </dgm:t>
    </dgm:pt>
    <dgm:pt modelId="{581F0994-8220-4BA9-A383-5816D87C28C1}" type="parTrans" cxnId="{2379401F-80A1-44F0-9AB2-E1F0795618BE}">
      <dgm:prSet/>
      <dgm:spPr/>
      <dgm:t>
        <a:bodyPr/>
        <a:lstStyle/>
        <a:p>
          <a:endParaRPr lang="zh-TW" altLang="en-US">
            <a:latin typeface="標楷體" panose="03000509000000000000" pitchFamily="65" charset="-120"/>
            <a:ea typeface="標楷體" panose="03000509000000000000" pitchFamily="65" charset="-120"/>
          </a:endParaRPr>
        </a:p>
      </dgm:t>
    </dgm:pt>
    <dgm:pt modelId="{743284EC-4A86-48C9-B161-7BA9A6EF358F}" type="sibTrans" cxnId="{2379401F-80A1-44F0-9AB2-E1F0795618BE}">
      <dgm:prSet/>
      <dgm:spPr/>
      <dgm:t>
        <a:bodyPr/>
        <a:lstStyle/>
        <a:p>
          <a:endParaRPr lang="zh-TW" altLang="en-US">
            <a:latin typeface="標楷體" panose="03000509000000000000" pitchFamily="65" charset="-120"/>
            <a:ea typeface="標楷體" panose="03000509000000000000" pitchFamily="65" charset="-120"/>
          </a:endParaRPr>
        </a:p>
      </dgm:t>
    </dgm:pt>
    <dgm:pt modelId="{19BFE9E7-7048-4B30-A32C-E37647351DDF}">
      <dgm:prSet custT="1"/>
      <dgm:spPr/>
      <dgm:t>
        <a:bodyPr anchor="ctr"/>
        <a:lstStyle/>
        <a:p>
          <a:pPr rtl="0"/>
          <a:r>
            <a:rPr lang="zh-TW" altLang="en-US" sz="2200" b="1" dirty="0" smtClean="0">
              <a:latin typeface="標楷體" panose="03000509000000000000" pitchFamily="65" charset="-120"/>
              <a:ea typeface="標楷體" panose="03000509000000000000" pitchFamily="65" charset="-120"/>
            </a:rPr>
            <a:t>有累積虧損之</a:t>
          </a:r>
          <a:r>
            <a:rPr lang="zh-TW" sz="2200" b="1" dirty="0" smtClean="0">
              <a:latin typeface="標楷體" panose="03000509000000000000" pitchFamily="65" charset="-120"/>
              <a:ea typeface="標楷體" panose="03000509000000000000" pitchFamily="65" charset="-120"/>
            </a:rPr>
            <a:t>股本</a:t>
          </a:r>
          <a:r>
            <a:rPr lang="en-US" sz="2200" b="1" dirty="0" smtClean="0">
              <a:latin typeface="標楷體" panose="03000509000000000000" pitchFamily="65" charset="-120"/>
              <a:ea typeface="標楷體" panose="03000509000000000000" pitchFamily="65" charset="-120"/>
            </a:rPr>
            <a:t>&gt;50</a:t>
          </a:r>
          <a:r>
            <a:rPr lang="zh-TW" sz="2200" b="1" dirty="0" smtClean="0">
              <a:latin typeface="標楷體" panose="03000509000000000000" pitchFamily="65" charset="-120"/>
              <a:ea typeface="標楷體" panose="03000509000000000000" pitchFamily="65" charset="-120"/>
            </a:rPr>
            <a:t>億元以上</a:t>
          </a:r>
          <a:r>
            <a:rPr lang="zh-TW" altLang="en-US" sz="2200" b="1" dirty="0" smtClean="0">
              <a:latin typeface="標楷體" panose="03000509000000000000" pitchFamily="65" charset="-120"/>
              <a:ea typeface="標楷體" panose="03000509000000000000" pitchFamily="65" charset="-120"/>
            </a:rPr>
            <a:t>之公司</a:t>
          </a:r>
          <a:endParaRPr lang="zh-TW" sz="2200" b="1" dirty="0">
            <a:latin typeface="標楷體" panose="03000509000000000000" pitchFamily="65" charset="-120"/>
            <a:ea typeface="標楷體" panose="03000509000000000000" pitchFamily="65" charset="-120"/>
          </a:endParaRPr>
        </a:p>
      </dgm:t>
    </dgm:pt>
    <dgm:pt modelId="{C795CE21-C9DB-4DB3-BEC5-8A9BBB7E6949}" type="parTrans" cxnId="{9D4336C8-30B8-4866-8A9B-74052C42825E}">
      <dgm:prSet/>
      <dgm:spPr/>
      <dgm:t>
        <a:bodyPr/>
        <a:lstStyle/>
        <a:p>
          <a:endParaRPr lang="zh-TW" altLang="en-US">
            <a:latin typeface="標楷體" panose="03000509000000000000" pitchFamily="65" charset="-120"/>
            <a:ea typeface="標楷體" panose="03000509000000000000" pitchFamily="65" charset="-120"/>
          </a:endParaRPr>
        </a:p>
      </dgm:t>
    </dgm:pt>
    <dgm:pt modelId="{7C4AE1AB-2AF3-46EA-8E16-FF0409A1230C}" type="sibTrans" cxnId="{9D4336C8-30B8-4866-8A9B-74052C42825E}">
      <dgm:prSet/>
      <dgm:spPr/>
      <dgm:t>
        <a:bodyPr/>
        <a:lstStyle/>
        <a:p>
          <a:endParaRPr lang="zh-TW" altLang="en-US">
            <a:latin typeface="標楷體" panose="03000509000000000000" pitchFamily="65" charset="-120"/>
            <a:ea typeface="標楷體" panose="03000509000000000000" pitchFamily="65" charset="-120"/>
          </a:endParaRPr>
        </a:p>
      </dgm:t>
    </dgm:pt>
    <dgm:pt modelId="{9BE8FE30-A72C-4733-86C2-98CDA9FD5CC1}" type="pres">
      <dgm:prSet presAssocID="{3488C21F-0A15-4129-BDE6-3D2597C0F83C}" presName="Name0" presStyleCnt="0">
        <dgm:presLayoutVars>
          <dgm:chMax val="5"/>
          <dgm:chPref val="5"/>
          <dgm:dir/>
          <dgm:animLvl val="lvl"/>
        </dgm:presLayoutVars>
      </dgm:prSet>
      <dgm:spPr/>
      <dgm:t>
        <a:bodyPr/>
        <a:lstStyle/>
        <a:p>
          <a:endParaRPr lang="zh-TW" altLang="en-US"/>
        </a:p>
      </dgm:t>
    </dgm:pt>
    <dgm:pt modelId="{89EB07BE-1EF7-4CC0-9012-4B69187E3303}" type="pres">
      <dgm:prSet presAssocID="{4B06EF48-7C7A-40D9-ACA1-E7EDDAF24F4C}" presName="parentText1" presStyleLbl="node1" presStyleIdx="0" presStyleCnt="3">
        <dgm:presLayoutVars>
          <dgm:chMax/>
          <dgm:chPref val="3"/>
          <dgm:bulletEnabled val="1"/>
        </dgm:presLayoutVars>
      </dgm:prSet>
      <dgm:spPr/>
      <dgm:t>
        <a:bodyPr/>
        <a:lstStyle/>
        <a:p>
          <a:endParaRPr lang="zh-TW" altLang="en-US"/>
        </a:p>
      </dgm:t>
    </dgm:pt>
    <dgm:pt modelId="{1A7D9D7A-D489-4C29-B0BC-D85186AC886B}" type="pres">
      <dgm:prSet presAssocID="{4B06EF48-7C7A-40D9-ACA1-E7EDDAF24F4C}" presName="childText1" presStyleLbl="solidAlignAcc1" presStyleIdx="0" presStyleCnt="3" custScaleX="141434" custScaleY="129737" custLinFactNeighborX="21550" custLinFactNeighborY="13391">
        <dgm:presLayoutVars>
          <dgm:chMax val="0"/>
          <dgm:chPref val="0"/>
          <dgm:bulletEnabled val="1"/>
        </dgm:presLayoutVars>
      </dgm:prSet>
      <dgm:spPr/>
      <dgm:t>
        <a:bodyPr/>
        <a:lstStyle/>
        <a:p>
          <a:endParaRPr lang="zh-TW" altLang="en-US"/>
        </a:p>
      </dgm:t>
    </dgm:pt>
    <dgm:pt modelId="{666D5159-DE84-44E0-B311-D21151652C12}" type="pres">
      <dgm:prSet presAssocID="{7C080915-A5FC-48B5-8CA2-F71E2BB6B547}" presName="parentText2" presStyleLbl="node1" presStyleIdx="1" presStyleCnt="3" custScaleX="82448" custLinFactNeighborX="8863" custLinFactNeighborY="-23">
        <dgm:presLayoutVars>
          <dgm:chMax/>
          <dgm:chPref val="3"/>
          <dgm:bulletEnabled val="1"/>
        </dgm:presLayoutVars>
      </dgm:prSet>
      <dgm:spPr/>
      <dgm:t>
        <a:bodyPr/>
        <a:lstStyle/>
        <a:p>
          <a:endParaRPr lang="zh-TW" altLang="en-US"/>
        </a:p>
      </dgm:t>
    </dgm:pt>
    <dgm:pt modelId="{8F2D057C-91B9-4E77-91C0-B57341F27D76}" type="pres">
      <dgm:prSet presAssocID="{7C080915-A5FC-48B5-8CA2-F71E2BB6B547}" presName="childText2" presStyleLbl="solidAlignAcc1" presStyleIdx="1" presStyleCnt="3" custScaleX="84286" custScaleY="112061" custLinFactNeighborX="32750" custLinFactNeighborY="5240">
        <dgm:presLayoutVars>
          <dgm:chMax val="0"/>
          <dgm:chPref val="0"/>
          <dgm:bulletEnabled val="1"/>
        </dgm:presLayoutVars>
      </dgm:prSet>
      <dgm:spPr/>
      <dgm:t>
        <a:bodyPr/>
        <a:lstStyle/>
        <a:p>
          <a:endParaRPr lang="zh-TW" altLang="en-US"/>
        </a:p>
      </dgm:t>
    </dgm:pt>
    <dgm:pt modelId="{9C747BDF-D983-4C1B-9E36-645FB3C25F74}" type="pres">
      <dgm:prSet presAssocID="{D82F0B70-BFAD-49D2-96DF-1978F62FB23A}" presName="parentText3" presStyleLbl="node1" presStyleIdx="2" presStyleCnt="3" custScaleX="81048" custLinFactNeighborX="9650" custLinFactNeighborY="-877">
        <dgm:presLayoutVars>
          <dgm:chMax/>
          <dgm:chPref val="3"/>
          <dgm:bulletEnabled val="1"/>
        </dgm:presLayoutVars>
      </dgm:prSet>
      <dgm:spPr/>
      <dgm:t>
        <a:bodyPr/>
        <a:lstStyle/>
        <a:p>
          <a:endParaRPr lang="zh-TW" altLang="en-US"/>
        </a:p>
      </dgm:t>
    </dgm:pt>
    <dgm:pt modelId="{287F1D34-0C3F-422F-8ECB-57131C5435BD}" type="pres">
      <dgm:prSet presAssocID="{D82F0B70-BFAD-49D2-96DF-1978F62FB23A}" presName="childText3" presStyleLbl="solidAlignAcc1" presStyleIdx="2" presStyleCnt="3" custScaleX="77894" custScaleY="98587" custLinFactNeighborX="12792" custLinFactNeighborY="-3469">
        <dgm:presLayoutVars>
          <dgm:chMax val="0"/>
          <dgm:chPref val="0"/>
          <dgm:bulletEnabled val="1"/>
        </dgm:presLayoutVars>
      </dgm:prSet>
      <dgm:spPr/>
      <dgm:t>
        <a:bodyPr/>
        <a:lstStyle/>
        <a:p>
          <a:endParaRPr lang="zh-TW" altLang="en-US"/>
        </a:p>
      </dgm:t>
    </dgm:pt>
  </dgm:ptLst>
  <dgm:cxnLst>
    <dgm:cxn modelId="{36FCD8E1-B988-456D-AC64-6E75F1A70B45}" type="presOf" srcId="{7C080915-A5FC-48B5-8CA2-F71E2BB6B547}" destId="{666D5159-DE84-44E0-B311-D21151652C12}" srcOrd="0" destOrd="0" presId="urn:microsoft.com/office/officeart/2009/3/layout/IncreasingArrowsProcess"/>
    <dgm:cxn modelId="{3AC80615-28EA-4BEA-B09D-C1FF032D2C40}" type="presOf" srcId="{3488C21F-0A15-4129-BDE6-3D2597C0F83C}" destId="{9BE8FE30-A72C-4733-86C2-98CDA9FD5CC1}" srcOrd="0" destOrd="0" presId="urn:microsoft.com/office/officeart/2009/3/layout/IncreasingArrowsProcess"/>
    <dgm:cxn modelId="{94539850-6134-457E-8D19-F1828DB71594}" type="presOf" srcId="{D82F0B70-BFAD-49D2-96DF-1978F62FB23A}" destId="{9C747BDF-D983-4C1B-9E36-645FB3C25F74}" srcOrd="0" destOrd="0" presId="urn:microsoft.com/office/officeart/2009/3/layout/IncreasingArrowsProcess"/>
    <dgm:cxn modelId="{B7293F31-0D18-46B1-8389-5CFE542EB4ED}" type="presOf" srcId="{4B06EF48-7C7A-40D9-ACA1-E7EDDAF24F4C}" destId="{89EB07BE-1EF7-4CC0-9012-4B69187E3303}" srcOrd="0" destOrd="0" presId="urn:microsoft.com/office/officeart/2009/3/layout/IncreasingArrowsProcess"/>
    <dgm:cxn modelId="{9DB1FA6B-83CD-4288-AA82-CAF5C3E65728}" type="presOf" srcId="{B0940F0B-9334-42F3-838D-B033CDFB1795}" destId="{1A7D9D7A-D489-4C29-B0BC-D85186AC886B}" srcOrd="0" destOrd="0" presId="urn:microsoft.com/office/officeart/2009/3/layout/IncreasingArrowsProcess"/>
    <dgm:cxn modelId="{2379401F-80A1-44F0-9AB2-E1F0795618BE}" srcId="{7C080915-A5FC-48B5-8CA2-F71E2BB6B547}" destId="{FEBAE018-E053-4295-8ADF-EE528BD3D84D}" srcOrd="0" destOrd="0" parTransId="{581F0994-8220-4BA9-A383-5816D87C28C1}" sibTransId="{743284EC-4A86-48C9-B161-7BA9A6EF358F}"/>
    <dgm:cxn modelId="{9FC4ECDC-FCC3-4F14-9A8B-83FF6DED626F}" type="presOf" srcId="{FEBAE018-E053-4295-8ADF-EE528BD3D84D}" destId="{8F2D057C-91B9-4E77-91C0-B57341F27D76}" srcOrd="0" destOrd="0" presId="urn:microsoft.com/office/officeart/2009/3/layout/IncreasingArrowsProcess"/>
    <dgm:cxn modelId="{347ECE67-313D-41D1-B0E1-214CA9D83533}" srcId="{3488C21F-0A15-4129-BDE6-3D2597C0F83C}" destId="{7C080915-A5FC-48B5-8CA2-F71E2BB6B547}" srcOrd="1" destOrd="0" parTransId="{2C5E6E1D-648C-4931-8BA3-68350F8F6AC2}" sibTransId="{DD68A1DF-6C24-4919-BDD3-DDD0BCF4FA04}"/>
    <dgm:cxn modelId="{9B7C607E-9495-41BB-A432-9CE716AB07B9}" type="presOf" srcId="{19BFE9E7-7048-4B30-A32C-E37647351DDF}" destId="{287F1D34-0C3F-422F-8ECB-57131C5435BD}" srcOrd="0" destOrd="0" presId="urn:microsoft.com/office/officeart/2009/3/layout/IncreasingArrowsProcess"/>
    <dgm:cxn modelId="{9D4336C8-30B8-4866-8A9B-74052C42825E}" srcId="{D82F0B70-BFAD-49D2-96DF-1978F62FB23A}" destId="{19BFE9E7-7048-4B30-A32C-E37647351DDF}" srcOrd="0" destOrd="0" parTransId="{C795CE21-C9DB-4DB3-BEC5-8A9BBB7E6949}" sibTransId="{7C4AE1AB-2AF3-46EA-8E16-FF0409A1230C}"/>
    <dgm:cxn modelId="{0DA0207D-FA8A-4916-A7BD-364D736DF3AF}" srcId="{4B06EF48-7C7A-40D9-ACA1-E7EDDAF24F4C}" destId="{B0940F0B-9334-42F3-838D-B033CDFB1795}" srcOrd="0" destOrd="0" parTransId="{3D8F7CBA-2426-4AD0-98E6-266A41BF77C0}" sibTransId="{2EEAF8D9-33A0-41DF-B241-39156A59D6AD}"/>
    <dgm:cxn modelId="{86F20942-F510-41C9-B277-F7FF579DBE41}" srcId="{3488C21F-0A15-4129-BDE6-3D2597C0F83C}" destId="{D82F0B70-BFAD-49D2-96DF-1978F62FB23A}" srcOrd="2" destOrd="0" parTransId="{2FF0D636-3D44-4E0A-9475-E8C00BFE5C81}" sibTransId="{FA4BFD83-D5F1-42D7-A3C9-ECF20FDE0E39}"/>
    <dgm:cxn modelId="{A55CBAE2-0B4B-42D7-B7A0-34B6DB21002A}" srcId="{3488C21F-0A15-4129-BDE6-3D2597C0F83C}" destId="{4B06EF48-7C7A-40D9-ACA1-E7EDDAF24F4C}" srcOrd="0" destOrd="0" parTransId="{A67273ED-0ADA-4794-8122-E60CE2FAE435}" sibTransId="{138E6125-8D7F-4C60-8883-2ACDC0D5BD08}"/>
    <dgm:cxn modelId="{AB2B3391-B8CD-4098-90FB-3164EECD421C}" type="presParOf" srcId="{9BE8FE30-A72C-4733-86C2-98CDA9FD5CC1}" destId="{89EB07BE-1EF7-4CC0-9012-4B69187E3303}" srcOrd="0" destOrd="0" presId="urn:microsoft.com/office/officeart/2009/3/layout/IncreasingArrowsProcess"/>
    <dgm:cxn modelId="{9EB2728C-9D22-4243-BAF3-D0809DDBF6AD}" type="presParOf" srcId="{9BE8FE30-A72C-4733-86C2-98CDA9FD5CC1}" destId="{1A7D9D7A-D489-4C29-B0BC-D85186AC886B}" srcOrd="1" destOrd="0" presId="urn:microsoft.com/office/officeart/2009/3/layout/IncreasingArrowsProcess"/>
    <dgm:cxn modelId="{0F3885E3-C9D2-46E1-B713-A1001F56D94C}" type="presParOf" srcId="{9BE8FE30-A72C-4733-86C2-98CDA9FD5CC1}" destId="{666D5159-DE84-44E0-B311-D21151652C12}" srcOrd="2" destOrd="0" presId="urn:microsoft.com/office/officeart/2009/3/layout/IncreasingArrowsProcess"/>
    <dgm:cxn modelId="{555712DA-1746-4B78-8C8B-6C55833B556B}" type="presParOf" srcId="{9BE8FE30-A72C-4733-86C2-98CDA9FD5CC1}" destId="{8F2D057C-91B9-4E77-91C0-B57341F27D76}" srcOrd="3" destOrd="0" presId="urn:microsoft.com/office/officeart/2009/3/layout/IncreasingArrowsProcess"/>
    <dgm:cxn modelId="{98B7714E-A014-47AF-8EFC-70B65A1A82E7}" type="presParOf" srcId="{9BE8FE30-A72C-4733-86C2-98CDA9FD5CC1}" destId="{9C747BDF-D983-4C1B-9E36-645FB3C25F74}" srcOrd="4" destOrd="0" presId="urn:microsoft.com/office/officeart/2009/3/layout/IncreasingArrowsProcess"/>
    <dgm:cxn modelId="{7814B5BB-8DB5-45C7-8C8B-5BF53889F535}" type="presParOf" srcId="{9BE8FE30-A72C-4733-86C2-98CDA9FD5CC1}" destId="{287F1D34-0C3F-422F-8ECB-57131C5435B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946D2-AC76-43E5-8D90-5EC19F200E0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8EB9F443-A414-48E3-B449-20314AEDFA24}">
      <dgm:prSet phldrT="[文字]" custT="1"/>
      <dgm:spPr/>
      <dgm:t>
        <a:bodyPr/>
        <a:lstStyle/>
        <a:p>
          <a:r>
            <a:rPr lang="zh-TW" altLang="en-US" sz="2000" dirty="0" smtClean="0">
              <a:latin typeface="標楷體" panose="03000509000000000000" pitchFamily="65" charset="-120"/>
              <a:ea typeface="標楷體" panose="03000509000000000000" pitchFamily="65" charset="-120"/>
            </a:rPr>
            <a:t>食品工業</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餐飲收入占營</a:t>
          </a:r>
          <a:r>
            <a:rPr lang="zh-TW" altLang="en-US" sz="2000" dirty="0" smtClean="0">
              <a:latin typeface="標楷體" panose="03000509000000000000" pitchFamily="65" charset="-120"/>
              <a:ea typeface="標楷體" panose="03000509000000000000" pitchFamily="65" charset="-120"/>
            </a:rPr>
            <a:t>收</a:t>
          </a:r>
          <a:r>
            <a:rPr lang="en-US" altLang="zh-TW" sz="2000" dirty="0" smtClean="0">
              <a:latin typeface="標楷體" panose="03000509000000000000" pitchFamily="65" charset="-120"/>
              <a:ea typeface="標楷體" panose="03000509000000000000" pitchFamily="65" charset="-120"/>
            </a:rPr>
            <a:t>50%</a:t>
          </a:r>
          <a:r>
            <a:rPr lang="zh-TW" altLang="en-US" sz="2000" dirty="0" smtClean="0">
              <a:latin typeface="標楷體" panose="03000509000000000000" pitchFamily="65" charset="-120"/>
              <a:ea typeface="標楷體" panose="03000509000000000000" pitchFamily="65" charset="-120"/>
            </a:rPr>
            <a:t>以上</a:t>
          </a:r>
          <a:endParaRPr lang="zh-TW" altLang="en-US" sz="2000" dirty="0">
            <a:latin typeface="標楷體" panose="03000509000000000000" pitchFamily="65" charset="-120"/>
            <a:ea typeface="標楷體" panose="03000509000000000000" pitchFamily="65" charset="-120"/>
          </a:endParaRPr>
        </a:p>
      </dgm:t>
    </dgm:pt>
    <dgm:pt modelId="{A07227EA-602F-4523-9ABB-FF14E8F7AD95}" type="parTrans" cxnId="{74B1682B-7E78-479C-9E6E-B1BC7A203247}">
      <dgm:prSet/>
      <dgm:spPr/>
      <dgm:t>
        <a:bodyPr/>
        <a:lstStyle/>
        <a:p>
          <a:endParaRPr lang="zh-TW" altLang="en-US">
            <a:latin typeface="標楷體" panose="03000509000000000000" pitchFamily="65" charset="-120"/>
            <a:ea typeface="標楷體" panose="03000509000000000000" pitchFamily="65" charset="-120"/>
          </a:endParaRPr>
        </a:p>
      </dgm:t>
    </dgm:pt>
    <dgm:pt modelId="{3F5D341F-5993-4AA6-8ED9-E1D2F5D3540C}" type="sibTrans" cxnId="{74B1682B-7E78-479C-9E6E-B1BC7A203247}">
      <dgm:prSet/>
      <dgm:spPr/>
      <dgm:t>
        <a:bodyPr/>
        <a:lstStyle/>
        <a:p>
          <a:endParaRPr lang="zh-TW" altLang="en-US">
            <a:latin typeface="標楷體" panose="03000509000000000000" pitchFamily="65" charset="-120"/>
            <a:ea typeface="標楷體" panose="03000509000000000000" pitchFamily="65" charset="-120"/>
          </a:endParaRPr>
        </a:p>
      </dgm:t>
    </dgm:pt>
    <dgm:pt modelId="{21D3BAFD-B809-4066-B553-70CE1BF82A7F}">
      <dgm:prSet phldrT="[文字]" custT="1"/>
      <dgm:spPr/>
      <dgm:t>
        <a:bodyPr/>
        <a:lstStyle/>
        <a:p>
          <a:r>
            <a:rPr lang="zh-TW" altLang="en-US" sz="2000" dirty="0" smtClean="0">
              <a:latin typeface="標楷體" panose="03000509000000000000" pitchFamily="65" charset="-120"/>
              <a:ea typeface="標楷體" panose="03000509000000000000" pitchFamily="65" charset="-120"/>
            </a:rPr>
            <a:t>供應鏈管理暨採購實務、保障顧客健康與安全、產品及服務標示及法規遵循考量面之具體管理方針及績效指標</a:t>
          </a:r>
          <a:endParaRPr lang="zh-TW" altLang="en-US" sz="2000" dirty="0">
            <a:latin typeface="標楷體" panose="03000509000000000000" pitchFamily="65" charset="-120"/>
            <a:ea typeface="標楷體" panose="03000509000000000000" pitchFamily="65" charset="-120"/>
          </a:endParaRPr>
        </a:p>
      </dgm:t>
    </dgm:pt>
    <dgm:pt modelId="{AD714CD5-5323-484A-99B3-8FADA9538114}" type="parTrans" cxnId="{30EDB778-2FDE-4A5E-B17F-3DC31A44E94A}">
      <dgm:prSet/>
      <dgm:spPr/>
      <dgm:t>
        <a:bodyPr/>
        <a:lstStyle/>
        <a:p>
          <a:endParaRPr lang="zh-TW" altLang="en-US">
            <a:latin typeface="標楷體" panose="03000509000000000000" pitchFamily="65" charset="-120"/>
            <a:ea typeface="標楷體" panose="03000509000000000000" pitchFamily="65" charset="-120"/>
          </a:endParaRPr>
        </a:p>
      </dgm:t>
    </dgm:pt>
    <dgm:pt modelId="{C034B254-C6D1-46C5-B23F-B0527622C4D9}" type="sibTrans" cxnId="{30EDB778-2FDE-4A5E-B17F-3DC31A44E94A}">
      <dgm:prSet/>
      <dgm:spPr/>
      <dgm:t>
        <a:bodyPr/>
        <a:lstStyle/>
        <a:p>
          <a:endParaRPr lang="zh-TW" altLang="en-US">
            <a:latin typeface="標楷體" panose="03000509000000000000" pitchFamily="65" charset="-120"/>
            <a:ea typeface="標楷體" panose="03000509000000000000" pitchFamily="65" charset="-120"/>
          </a:endParaRPr>
        </a:p>
      </dgm:t>
    </dgm:pt>
    <dgm:pt modelId="{F622FE52-8248-41BE-913D-61DC604DA1C2}">
      <dgm:prSet phldrT="[文字]" custT="1"/>
      <dgm:spPr/>
      <dgm:t>
        <a:bodyPr/>
        <a:lstStyle/>
        <a:p>
          <a:r>
            <a:rPr lang="en-US" altLang="zh-TW" sz="2000" dirty="0" smtClean="0">
              <a:latin typeface="標楷體" panose="03000509000000000000" pitchFamily="65" charset="-120"/>
              <a:ea typeface="標楷體" panose="03000509000000000000" pitchFamily="65" charset="-120"/>
            </a:rPr>
            <a:t>7</a:t>
          </a:r>
          <a:r>
            <a:rPr lang="zh-TW" altLang="en-US" sz="2000" dirty="0" smtClean="0">
              <a:latin typeface="標楷體" panose="03000509000000000000" pitchFamily="65" charset="-120"/>
              <a:ea typeface="標楷體" panose="03000509000000000000" pitchFamily="65" charset="-120"/>
            </a:rPr>
            <a:t>項強制揭露績效指標</a:t>
          </a:r>
          <a:endParaRPr lang="zh-TW" altLang="en-US" sz="2000" dirty="0">
            <a:latin typeface="標楷體" panose="03000509000000000000" pitchFamily="65" charset="-120"/>
            <a:ea typeface="標楷體" panose="03000509000000000000" pitchFamily="65" charset="-120"/>
          </a:endParaRPr>
        </a:p>
      </dgm:t>
    </dgm:pt>
    <dgm:pt modelId="{578AF0E4-5381-481A-AA29-E218DE413067}" type="parTrans" cxnId="{5C605277-FFC9-4893-B359-3E3E20C102EA}">
      <dgm:prSet/>
      <dgm:spPr/>
      <dgm:t>
        <a:bodyPr/>
        <a:lstStyle/>
        <a:p>
          <a:endParaRPr lang="zh-TW" altLang="en-US">
            <a:latin typeface="標楷體" panose="03000509000000000000" pitchFamily="65" charset="-120"/>
            <a:ea typeface="標楷體" panose="03000509000000000000" pitchFamily="65" charset="-120"/>
          </a:endParaRPr>
        </a:p>
      </dgm:t>
    </dgm:pt>
    <dgm:pt modelId="{C07FE1AA-5B37-4D49-81C7-EFE2C730C18C}" type="sibTrans" cxnId="{5C605277-FFC9-4893-B359-3E3E20C102EA}">
      <dgm:prSet/>
      <dgm:spPr/>
      <dgm:t>
        <a:bodyPr/>
        <a:lstStyle/>
        <a:p>
          <a:endParaRPr lang="zh-TW" altLang="en-US">
            <a:latin typeface="標楷體" panose="03000509000000000000" pitchFamily="65" charset="-120"/>
            <a:ea typeface="標楷體" panose="03000509000000000000" pitchFamily="65" charset="-120"/>
          </a:endParaRPr>
        </a:p>
      </dgm:t>
    </dgm:pt>
    <dgm:pt modelId="{FE98AB12-8C67-4CE8-9FA5-326159F3B925}">
      <dgm:prSet phldrT="[文字]" custT="1"/>
      <dgm:spPr/>
      <dgm:t>
        <a:bodyPr/>
        <a:lstStyle/>
        <a:p>
          <a:r>
            <a:rPr lang="zh-TW" altLang="en-US" sz="2400" dirty="0" smtClean="0">
              <a:latin typeface="標楷體" panose="03000509000000000000" pitchFamily="65" charset="-120"/>
              <a:ea typeface="標楷體" panose="03000509000000000000" pitchFamily="65" charset="-120"/>
            </a:rPr>
            <a:t>化學工業</a:t>
          </a:r>
          <a:endParaRPr lang="zh-TW" altLang="en-US" sz="2400" dirty="0">
            <a:latin typeface="標楷體" panose="03000509000000000000" pitchFamily="65" charset="-120"/>
            <a:ea typeface="標楷體" panose="03000509000000000000" pitchFamily="65" charset="-120"/>
          </a:endParaRPr>
        </a:p>
      </dgm:t>
    </dgm:pt>
    <dgm:pt modelId="{23E263E0-4360-48E4-98EC-AC259AD3068A}" type="parTrans" cxnId="{76F4AEF5-EF5D-4C50-9710-DC68E747A363}">
      <dgm:prSet/>
      <dgm:spPr/>
      <dgm:t>
        <a:bodyPr/>
        <a:lstStyle/>
        <a:p>
          <a:endParaRPr lang="zh-TW" altLang="en-US">
            <a:latin typeface="標楷體" panose="03000509000000000000" pitchFamily="65" charset="-120"/>
            <a:ea typeface="標楷體" panose="03000509000000000000" pitchFamily="65" charset="-120"/>
          </a:endParaRPr>
        </a:p>
      </dgm:t>
    </dgm:pt>
    <dgm:pt modelId="{F7594A8F-A23A-453B-8748-3B05BE2B5363}" type="sibTrans" cxnId="{76F4AEF5-EF5D-4C50-9710-DC68E747A363}">
      <dgm:prSet/>
      <dgm:spPr/>
      <dgm:t>
        <a:bodyPr/>
        <a:lstStyle/>
        <a:p>
          <a:endParaRPr lang="zh-TW" altLang="en-US">
            <a:latin typeface="標楷體" panose="03000509000000000000" pitchFamily="65" charset="-120"/>
            <a:ea typeface="標楷體" panose="03000509000000000000" pitchFamily="65" charset="-120"/>
          </a:endParaRPr>
        </a:p>
      </dgm:t>
    </dgm:pt>
    <dgm:pt modelId="{4BB9B0BB-AC08-4D5C-9C1D-E6182B56B405}">
      <dgm:prSet phldrT="[文字]" custT="1"/>
      <dgm:spPr/>
      <dgm:t>
        <a:bodyPr/>
        <a:lstStyle/>
        <a:p>
          <a:pPr algn="just"/>
          <a:r>
            <a:rPr lang="zh-TW" altLang="en-US" sz="2000" dirty="0" smtClean="0">
              <a:latin typeface="標楷體" panose="03000509000000000000" pitchFamily="65" charset="-120"/>
              <a:ea typeface="標楷體" panose="03000509000000000000" pitchFamily="65" charset="-120"/>
            </a:rPr>
            <a:t>企業本身及其供應鏈為降低產品、活動或服務對於環境之負面衝擊，暨為保障員工職業健康與安全，及利害相關民眾之生命財產安全而採取之具體、有效機制及作為。至少應包含原料、 物料及本身終端產品之製造或運送過程管理、廠區內外事故之緊急應變機制及其績效指標</a:t>
          </a:r>
          <a:endParaRPr lang="zh-TW" altLang="en-US" sz="2000" dirty="0">
            <a:latin typeface="標楷體" panose="03000509000000000000" pitchFamily="65" charset="-120"/>
            <a:ea typeface="標楷體" panose="03000509000000000000" pitchFamily="65" charset="-120"/>
          </a:endParaRPr>
        </a:p>
      </dgm:t>
    </dgm:pt>
    <dgm:pt modelId="{389C8D66-CB7B-4844-87A9-AF9CAFADD403}" type="parTrans" cxnId="{42D7DC81-954F-4D3B-B844-92D8CFF529E6}">
      <dgm:prSet/>
      <dgm:spPr/>
      <dgm:t>
        <a:bodyPr/>
        <a:lstStyle/>
        <a:p>
          <a:endParaRPr lang="zh-TW" altLang="en-US">
            <a:latin typeface="標楷體" panose="03000509000000000000" pitchFamily="65" charset="-120"/>
            <a:ea typeface="標楷體" panose="03000509000000000000" pitchFamily="65" charset="-120"/>
          </a:endParaRPr>
        </a:p>
      </dgm:t>
    </dgm:pt>
    <dgm:pt modelId="{21CA379F-9B5D-499D-86AC-3D18BC2860E4}" type="sibTrans" cxnId="{42D7DC81-954F-4D3B-B844-92D8CFF529E6}">
      <dgm:prSet/>
      <dgm:spPr/>
      <dgm:t>
        <a:bodyPr/>
        <a:lstStyle/>
        <a:p>
          <a:endParaRPr lang="zh-TW" altLang="en-US">
            <a:latin typeface="標楷體" panose="03000509000000000000" pitchFamily="65" charset="-120"/>
            <a:ea typeface="標楷體" panose="03000509000000000000" pitchFamily="65" charset="-120"/>
          </a:endParaRPr>
        </a:p>
      </dgm:t>
    </dgm:pt>
    <dgm:pt modelId="{4477972A-319D-4CD8-9EC0-FD852049BCC9}">
      <dgm:prSet phldrT="[文字]" custT="1"/>
      <dgm:spPr/>
      <dgm:t>
        <a:bodyPr/>
        <a:lstStyle/>
        <a:p>
          <a:r>
            <a:rPr lang="zh-TW" altLang="en-US" sz="2400" dirty="0" smtClean="0">
              <a:latin typeface="標楷體" panose="03000509000000000000" pitchFamily="65" charset="-120"/>
              <a:ea typeface="標楷體" panose="03000509000000000000" pitchFamily="65" charset="-120"/>
            </a:rPr>
            <a:t>金融業</a:t>
          </a:r>
          <a:endParaRPr lang="zh-TW" altLang="en-US" sz="2400" dirty="0">
            <a:latin typeface="標楷體" panose="03000509000000000000" pitchFamily="65" charset="-120"/>
            <a:ea typeface="標楷體" panose="03000509000000000000" pitchFamily="65" charset="-120"/>
          </a:endParaRPr>
        </a:p>
      </dgm:t>
    </dgm:pt>
    <dgm:pt modelId="{627973AE-2A5F-426F-A311-2F848BA0CCA9}" type="parTrans" cxnId="{FA75E4A3-5A3B-4BB0-BDFF-96274B5C628D}">
      <dgm:prSet/>
      <dgm:spPr/>
      <dgm:t>
        <a:bodyPr/>
        <a:lstStyle/>
        <a:p>
          <a:endParaRPr lang="zh-TW" altLang="en-US">
            <a:latin typeface="標楷體" panose="03000509000000000000" pitchFamily="65" charset="-120"/>
            <a:ea typeface="標楷體" panose="03000509000000000000" pitchFamily="65" charset="-120"/>
          </a:endParaRPr>
        </a:p>
      </dgm:t>
    </dgm:pt>
    <dgm:pt modelId="{BB1A2A52-0ECA-4E74-A0E2-621AF3D54F9D}" type="sibTrans" cxnId="{FA75E4A3-5A3B-4BB0-BDFF-96274B5C628D}">
      <dgm:prSet/>
      <dgm:spPr/>
      <dgm:t>
        <a:bodyPr/>
        <a:lstStyle/>
        <a:p>
          <a:endParaRPr lang="zh-TW" altLang="en-US">
            <a:latin typeface="標楷體" panose="03000509000000000000" pitchFamily="65" charset="-120"/>
            <a:ea typeface="標楷體" panose="03000509000000000000" pitchFamily="65" charset="-120"/>
          </a:endParaRPr>
        </a:p>
      </dgm:t>
    </dgm:pt>
    <dgm:pt modelId="{6648F082-1E17-42DE-81AE-FAE9C43DCE3B}">
      <dgm:prSet phldrT="[文字]" custT="1"/>
      <dgm:spPr/>
      <dgm:t>
        <a:bodyPr/>
        <a:lstStyle/>
        <a:p>
          <a:pPr algn="just"/>
          <a:r>
            <a:rPr lang="zh-TW" altLang="en-US" sz="2000" dirty="0" smtClean="0">
              <a:latin typeface="標楷體" panose="03000509000000000000" pitchFamily="65" charset="-120"/>
              <a:ea typeface="標楷體" panose="03000509000000000000" pitchFamily="65" charset="-120"/>
            </a:rPr>
            <a:t>加強揭露經濟績效及企業金融商品或服務之環境面與社會面之具體管理方針及績效指標。前述企業金融商品或服務至少應包含放貸、專案融資、共同基金、保險及企業本身投資等。</a:t>
          </a:r>
          <a:endParaRPr lang="zh-TW" altLang="en-US" sz="2000" dirty="0">
            <a:latin typeface="標楷體" panose="03000509000000000000" pitchFamily="65" charset="-120"/>
            <a:ea typeface="標楷體" panose="03000509000000000000" pitchFamily="65" charset="-120"/>
          </a:endParaRPr>
        </a:p>
      </dgm:t>
    </dgm:pt>
    <dgm:pt modelId="{624295C5-44AE-41A1-8A0E-2EB50B47C1BF}" type="parTrans" cxnId="{A1282163-DBC5-497C-9E04-3C3F128282EC}">
      <dgm:prSet/>
      <dgm:spPr/>
      <dgm:t>
        <a:bodyPr/>
        <a:lstStyle/>
        <a:p>
          <a:endParaRPr lang="zh-TW" altLang="en-US">
            <a:latin typeface="標楷體" panose="03000509000000000000" pitchFamily="65" charset="-120"/>
            <a:ea typeface="標楷體" panose="03000509000000000000" pitchFamily="65" charset="-120"/>
          </a:endParaRPr>
        </a:p>
      </dgm:t>
    </dgm:pt>
    <dgm:pt modelId="{C95319AC-194E-4792-9522-8328D42611D3}" type="sibTrans" cxnId="{A1282163-DBC5-497C-9E04-3C3F128282EC}">
      <dgm:prSet/>
      <dgm:spPr/>
      <dgm:t>
        <a:bodyPr/>
        <a:lstStyle/>
        <a:p>
          <a:endParaRPr lang="zh-TW" altLang="en-US">
            <a:latin typeface="標楷體" panose="03000509000000000000" pitchFamily="65" charset="-120"/>
            <a:ea typeface="標楷體" panose="03000509000000000000" pitchFamily="65" charset="-120"/>
          </a:endParaRPr>
        </a:p>
      </dgm:t>
    </dgm:pt>
    <dgm:pt modelId="{B18563FB-B0C4-48B6-A797-04D3E8F5002B}">
      <dgm:prSet phldrT="[文字]" custT="1"/>
      <dgm:spPr/>
      <dgm:t>
        <a:bodyPr/>
        <a:lstStyle/>
        <a:p>
          <a:pPr algn="just"/>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項強制揭露績效指標</a:t>
          </a:r>
          <a:endParaRPr lang="zh-TW" altLang="en-US" sz="2000" dirty="0">
            <a:latin typeface="標楷體" panose="03000509000000000000" pitchFamily="65" charset="-120"/>
            <a:ea typeface="標楷體" panose="03000509000000000000" pitchFamily="65" charset="-120"/>
          </a:endParaRPr>
        </a:p>
      </dgm:t>
    </dgm:pt>
    <dgm:pt modelId="{B888E13B-9D54-435A-8EEA-C24162287989}" type="parTrans" cxnId="{6C97D91D-0327-415C-8515-FBBD0FFE6CBA}">
      <dgm:prSet/>
      <dgm:spPr/>
      <dgm:t>
        <a:bodyPr/>
        <a:lstStyle/>
        <a:p>
          <a:endParaRPr lang="zh-TW" altLang="en-US">
            <a:latin typeface="標楷體" panose="03000509000000000000" pitchFamily="65" charset="-120"/>
            <a:ea typeface="標楷體" panose="03000509000000000000" pitchFamily="65" charset="-120"/>
          </a:endParaRPr>
        </a:p>
      </dgm:t>
    </dgm:pt>
    <dgm:pt modelId="{851BE5DD-5042-4775-8242-6E64F7C3ABDF}" type="sibTrans" cxnId="{6C97D91D-0327-415C-8515-FBBD0FFE6CBA}">
      <dgm:prSet/>
      <dgm:spPr/>
      <dgm:t>
        <a:bodyPr/>
        <a:lstStyle/>
        <a:p>
          <a:endParaRPr lang="zh-TW" altLang="en-US">
            <a:latin typeface="標楷體" panose="03000509000000000000" pitchFamily="65" charset="-120"/>
            <a:ea typeface="標楷體" panose="03000509000000000000" pitchFamily="65" charset="-120"/>
          </a:endParaRPr>
        </a:p>
      </dgm:t>
    </dgm:pt>
    <dgm:pt modelId="{5EC2BB9D-C6CB-4EF9-BF87-740D3329E71F}">
      <dgm:prSet phldrT="[文字]" custT="1"/>
      <dgm:spPr/>
      <dgm:t>
        <a:bodyPr/>
        <a:lstStyle/>
        <a:p>
          <a:pPr algn="l"/>
          <a:endParaRPr lang="zh-TW" altLang="en-US" sz="1600" dirty="0">
            <a:latin typeface="標楷體" panose="03000509000000000000" pitchFamily="65" charset="-120"/>
            <a:ea typeface="標楷體" panose="03000509000000000000" pitchFamily="65" charset="-120"/>
          </a:endParaRPr>
        </a:p>
      </dgm:t>
    </dgm:pt>
    <dgm:pt modelId="{BEF10807-234E-4A94-80A3-0318C0ECC597}" type="parTrans" cxnId="{E90C91A7-3DCC-4F1A-9EDD-A108F03022D4}">
      <dgm:prSet/>
      <dgm:spPr/>
      <dgm:t>
        <a:bodyPr/>
        <a:lstStyle/>
        <a:p>
          <a:endParaRPr lang="zh-TW" altLang="en-US">
            <a:latin typeface="標楷體" panose="03000509000000000000" pitchFamily="65" charset="-120"/>
            <a:ea typeface="標楷體" panose="03000509000000000000" pitchFamily="65" charset="-120"/>
          </a:endParaRPr>
        </a:p>
      </dgm:t>
    </dgm:pt>
    <dgm:pt modelId="{E08F3826-0C0A-4E63-9902-1E380890A904}" type="sibTrans" cxnId="{E90C91A7-3DCC-4F1A-9EDD-A108F03022D4}">
      <dgm:prSet/>
      <dgm:spPr/>
      <dgm:t>
        <a:bodyPr/>
        <a:lstStyle/>
        <a:p>
          <a:endParaRPr lang="zh-TW" altLang="en-US">
            <a:latin typeface="標楷體" panose="03000509000000000000" pitchFamily="65" charset="-120"/>
            <a:ea typeface="標楷體" panose="03000509000000000000" pitchFamily="65" charset="-120"/>
          </a:endParaRPr>
        </a:p>
      </dgm:t>
    </dgm:pt>
    <dgm:pt modelId="{847E53B7-0E73-4BCF-AA02-DD726FEB319C}">
      <dgm:prSet phldrT="[文字]" custT="1"/>
      <dgm:spPr/>
      <dgm:t>
        <a:bodyPr/>
        <a:lstStyle/>
        <a:p>
          <a:pPr algn="l"/>
          <a:endParaRPr lang="zh-TW" altLang="en-US" sz="1800" dirty="0">
            <a:latin typeface="標楷體" panose="03000509000000000000" pitchFamily="65" charset="-120"/>
            <a:ea typeface="標楷體" panose="03000509000000000000" pitchFamily="65" charset="-120"/>
          </a:endParaRPr>
        </a:p>
      </dgm:t>
    </dgm:pt>
    <dgm:pt modelId="{82BC6331-F177-46CC-8017-B6939DD13FB0}" type="parTrans" cxnId="{E2EF3CF3-45C4-49A8-832D-E489F1A4CE0A}">
      <dgm:prSet/>
      <dgm:spPr/>
      <dgm:t>
        <a:bodyPr/>
        <a:lstStyle/>
        <a:p>
          <a:endParaRPr lang="zh-TW" altLang="en-US">
            <a:latin typeface="標楷體" panose="03000509000000000000" pitchFamily="65" charset="-120"/>
            <a:ea typeface="標楷體" panose="03000509000000000000" pitchFamily="65" charset="-120"/>
          </a:endParaRPr>
        </a:p>
      </dgm:t>
    </dgm:pt>
    <dgm:pt modelId="{193C525A-2601-494D-860D-873916E39D54}" type="sibTrans" cxnId="{E2EF3CF3-45C4-49A8-832D-E489F1A4CE0A}">
      <dgm:prSet/>
      <dgm:spPr/>
      <dgm:t>
        <a:bodyPr/>
        <a:lstStyle/>
        <a:p>
          <a:endParaRPr lang="zh-TW" altLang="en-US">
            <a:latin typeface="標楷體" panose="03000509000000000000" pitchFamily="65" charset="-120"/>
            <a:ea typeface="標楷體" panose="03000509000000000000" pitchFamily="65" charset="-120"/>
          </a:endParaRPr>
        </a:p>
      </dgm:t>
    </dgm:pt>
    <dgm:pt modelId="{1D80DBB7-812C-4489-A34A-C4B39C157C70}" type="pres">
      <dgm:prSet presAssocID="{B61946D2-AC76-43E5-8D90-5EC19F200E01}" presName="Name0" presStyleCnt="0">
        <dgm:presLayoutVars>
          <dgm:dir/>
          <dgm:animLvl val="lvl"/>
          <dgm:resizeHandles val="exact"/>
        </dgm:presLayoutVars>
      </dgm:prSet>
      <dgm:spPr/>
      <dgm:t>
        <a:bodyPr/>
        <a:lstStyle/>
        <a:p>
          <a:endParaRPr lang="zh-TW" altLang="en-US"/>
        </a:p>
      </dgm:t>
    </dgm:pt>
    <dgm:pt modelId="{FDC9777D-A798-4807-A9B4-B9680D82D42C}" type="pres">
      <dgm:prSet presAssocID="{8EB9F443-A414-48E3-B449-20314AEDFA24}" presName="linNode" presStyleCnt="0"/>
      <dgm:spPr/>
      <dgm:t>
        <a:bodyPr/>
        <a:lstStyle/>
        <a:p>
          <a:endParaRPr lang="zh-TW" altLang="en-US"/>
        </a:p>
      </dgm:t>
    </dgm:pt>
    <dgm:pt modelId="{4B23BFA5-4F03-49AC-AEAB-86F1EA906A79}" type="pres">
      <dgm:prSet presAssocID="{8EB9F443-A414-48E3-B449-20314AEDFA24}" presName="parentText" presStyleLbl="node1" presStyleIdx="0" presStyleCnt="3" custScaleX="80740" custScaleY="190564">
        <dgm:presLayoutVars>
          <dgm:chMax val="1"/>
          <dgm:bulletEnabled val="1"/>
        </dgm:presLayoutVars>
      </dgm:prSet>
      <dgm:spPr/>
      <dgm:t>
        <a:bodyPr/>
        <a:lstStyle/>
        <a:p>
          <a:endParaRPr lang="zh-TW" altLang="en-US"/>
        </a:p>
      </dgm:t>
    </dgm:pt>
    <dgm:pt modelId="{58DB6B56-A669-438A-898D-F4FD38E3586C}" type="pres">
      <dgm:prSet presAssocID="{8EB9F443-A414-48E3-B449-20314AEDFA24}" presName="descendantText" presStyleLbl="alignAccFollowNode1" presStyleIdx="0" presStyleCnt="3" custScaleX="114347" custScaleY="238897">
        <dgm:presLayoutVars>
          <dgm:bulletEnabled val="1"/>
        </dgm:presLayoutVars>
      </dgm:prSet>
      <dgm:spPr/>
      <dgm:t>
        <a:bodyPr/>
        <a:lstStyle/>
        <a:p>
          <a:endParaRPr lang="zh-TW" altLang="en-US"/>
        </a:p>
      </dgm:t>
    </dgm:pt>
    <dgm:pt modelId="{EE67B585-6FA1-4277-8998-B8C109DC9D34}" type="pres">
      <dgm:prSet presAssocID="{3F5D341F-5993-4AA6-8ED9-E1D2F5D3540C}" presName="sp" presStyleCnt="0"/>
      <dgm:spPr/>
      <dgm:t>
        <a:bodyPr/>
        <a:lstStyle/>
        <a:p>
          <a:endParaRPr lang="zh-TW" altLang="en-US"/>
        </a:p>
      </dgm:t>
    </dgm:pt>
    <dgm:pt modelId="{8F0C3B92-6B92-4B88-9E2B-F2734564D3C5}" type="pres">
      <dgm:prSet presAssocID="{FE98AB12-8C67-4CE8-9FA5-326159F3B925}" presName="linNode" presStyleCnt="0"/>
      <dgm:spPr/>
      <dgm:t>
        <a:bodyPr/>
        <a:lstStyle/>
        <a:p>
          <a:endParaRPr lang="zh-TW" altLang="en-US"/>
        </a:p>
      </dgm:t>
    </dgm:pt>
    <dgm:pt modelId="{9707D61F-FEE6-4FE4-96A7-A5EBAF2F134E}" type="pres">
      <dgm:prSet presAssocID="{FE98AB12-8C67-4CE8-9FA5-326159F3B925}" presName="parentText" presStyleLbl="node1" presStyleIdx="1" presStyleCnt="3" custScaleX="90747" custScaleY="200480" custLinFactNeighborX="-554" custLinFactNeighborY="-623">
        <dgm:presLayoutVars>
          <dgm:chMax val="1"/>
          <dgm:bulletEnabled val="1"/>
        </dgm:presLayoutVars>
      </dgm:prSet>
      <dgm:spPr/>
      <dgm:t>
        <a:bodyPr/>
        <a:lstStyle/>
        <a:p>
          <a:endParaRPr lang="zh-TW" altLang="en-US"/>
        </a:p>
      </dgm:t>
    </dgm:pt>
    <dgm:pt modelId="{0839574C-81D7-4A06-A06E-F57BF9DECD7E}" type="pres">
      <dgm:prSet presAssocID="{FE98AB12-8C67-4CE8-9FA5-326159F3B925}" presName="descendantText" presStyleLbl="alignAccFollowNode1" presStyleIdx="1" presStyleCnt="3" custScaleX="130522" custScaleY="259190">
        <dgm:presLayoutVars>
          <dgm:bulletEnabled val="1"/>
        </dgm:presLayoutVars>
      </dgm:prSet>
      <dgm:spPr/>
      <dgm:t>
        <a:bodyPr/>
        <a:lstStyle/>
        <a:p>
          <a:endParaRPr lang="zh-TW" altLang="en-US"/>
        </a:p>
      </dgm:t>
    </dgm:pt>
    <dgm:pt modelId="{6DC274FA-9911-4CCA-AEA4-CCA1B0081CFF}" type="pres">
      <dgm:prSet presAssocID="{F7594A8F-A23A-453B-8748-3B05BE2B5363}" presName="sp" presStyleCnt="0"/>
      <dgm:spPr/>
      <dgm:t>
        <a:bodyPr/>
        <a:lstStyle/>
        <a:p>
          <a:endParaRPr lang="zh-TW" altLang="en-US"/>
        </a:p>
      </dgm:t>
    </dgm:pt>
    <dgm:pt modelId="{4A72ABB9-0C74-46FA-9E17-032EEA757C7D}" type="pres">
      <dgm:prSet presAssocID="{4477972A-319D-4CD8-9EC0-FD852049BCC9}" presName="linNode" presStyleCnt="0"/>
      <dgm:spPr/>
      <dgm:t>
        <a:bodyPr/>
        <a:lstStyle/>
        <a:p>
          <a:endParaRPr lang="zh-TW" altLang="en-US"/>
        </a:p>
      </dgm:t>
    </dgm:pt>
    <dgm:pt modelId="{DB3B4105-CDB3-498C-B712-B813AAE88ACC}" type="pres">
      <dgm:prSet presAssocID="{4477972A-319D-4CD8-9EC0-FD852049BCC9}" presName="parentText" presStyleLbl="node1" presStyleIdx="2" presStyleCnt="3" custScaleX="81335" custScaleY="221981" custLinFactNeighborX="163" custLinFactNeighborY="-3523">
        <dgm:presLayoutVars>
          <dgm:chMax val="1"/>
          <dgm:bulletEnabled val="1"/>
        </dgm:presLayoutVars>
      </dgm:prSet>
      <dgm:spPr/>
      <dgm:t>
        <a:bodyPr/>
        <a:lstStyle/>
        <a:p>
          <a:endParaRPr lang="zh-TW" altLang="en-US"/>
        </a:p>
      </dgm:t>
    </dgm:pt>
    <dgm:pt modelId="{F7A4B06B-5E20-4592-94DC-0809DBAC6740}" type="pres">
      <dgm:prSet presAssocID="{4477972A-319D-4CD8-9EC0-FD852049BCC9}" presName="descendantText" presStyleLbl="alignAccFollowNode1" presStyleIdx="2" presStyleCnt="3" custScaleX="116157" custScaleY="307110">
        <dgm:presLayoutVars>
          <dgm:bulletEnabled val="1"/>
        </dgm:presLayoutVars>
      </dgm:prSet>
      <dgm:spPr/>
      <dgm:t>
        <a:bodyPr/>
        <a:lstStyle/>
        <a:p>
          <a:endParaRPr lang="zh-TW" altLang="en-US"/>
        </a:p>
      </dgm:t>
    </dgm:pt>
  </dgm:ptLst>
  <dgm:cxnLst>
    <dgm:cxn modelId="{74B1682B-7E78-479C-9E6E-B1BC7A203247}" srcId="{B61946D2-AC76-43E5-8D90-5EC19F200E01}" destId="{8EB9F443-A414-48E3-B449-20314AEDFA24}" srcOrd="0" destOrd="0" parTransId="{A07227EA-602F-4523-9ABB-FF14E8F7AD95}" sibTransId="{3F5D341F-5993-4AA6-8ED9-E1D2F5D3540C}"/>
    <dgm:cxn modelId="{E2EF3CF3-45C4-49A8-832D-E489F1A4CE0A}" srcId="{FE98AB12-8C67-4CE8-9FA5-326159F3B925}" destId="{847E53B7-0E73-4BCF-AA02-DD726FEB319C}" srcOrd="0" destOrd="0" parTransId="{82BC6331-F177-46CC-8017-B6939DD13FB0}" sibTransId="{193C525A-2601-494D-860D-873916E39D54}"/>
    <dgm:cxn modelId="{97CE55B1-1564-4DE4-8D08-6B0D5C6D96B9}" type="presOf" srcId="{847E53B7-0E73-4BCF-AA02-DD726FEB319C}" destId="{0839574C-81D7-4A06-A06E-F57BF9DECD7E}" srcOrd="0" destOrd="0" presId="urn:microsoft.com/office/officeart/2005/8/layout/vList5"/>
    <dgm:cxn modelId="{0F4635D9-C786-45C3-AFA4-7DED531B7F41}" type="presOf" srcId="{4477972A-319D-4CD8-9EC0-FD852049BCC9}" destId="{DB3B4105-CDB3-498C-B712-B813AAE88ACC}" srcOrd="0" destOrd="0" presId="urn:microsoft.com/office/officeart/2005/8/layout/vList5"/>
    <dgm:cxn modelId="{76F4AEF5-EF5D-4C50-9710-DC68E747A363}" srcId="{B61946D2-AC76-43E5-8D90-5EC19F200E01}" destId="{FE98AB12-8C67-4CE8-9FA5-326159F3B925}" srcOrd="1" destOrd="0" parTransId="{23E263E0-4360-48E4-98EC-AC259AD3068A}" sibTransId="{F7594A8F-A23A-453B-8748-3B05BE2B5363}"/>
    <dgm:cxn modelId="{30EDB778-2FDE-4A5E-B17F-3DC31A44E94A}" srcId="{8EB9F443-A414-48E3-B449-20314AEDFA24}" destId="{21D3BAFD-B809-4066-B553-70CE1BF82A7F}" srcOrd="0" destOrd="0" parTransId="{AD714CD5-5323-484A-99B3-8FADA9538114}" sibTransId="{C034B254-C6D1-46C5-B23F-B0527622C4D9}"/>
    <dgm:cxn modelId="{42D7DC81-954F-4D3B-B844-92D8CFF529E6}" srcId="{FE98AB12-8C67-4CE8-9FA5-326159F3B925}" destId="{4BB9B0BB-AC08-4D5C-9C1D-E6182B56B405}" srcOrd="1" destOrd="0" parTransId="{389C8D66-CB7B-4844-87A9-AF9CAFADD403}" sibTransId="{21CA379F-9B5D-499D-86AC-3D18BC2860E4}"/>
    <dgm:cxn modelId="{696C2218-3988-449B-BA04-086D4B3FC17D}" type="presOf" srcId="{5EC2BB9D-C6CB-4EF9-BF87-740D3329E71F}" destId="{0839574C-81D7-4A06-A06E-F57BF9DECD7E}" srcOrd="0" destOrd="2" presId="urn:microsoft.com/office/officeart/2005/8/layout/vList5"/>
    <dgm:cxn modelId="{A1282163-DBC5-497C-9E04-3C3F128282EC}" srcId="{4477972A-319D-4CD8-9EC0-FD852049BCC9}" destId="{6648F082-1E17-42DE-81AE-FAE9C43DCE3B}" srcOrd="0" destOrd="0" parTransId="{624295C5-44AE-41A1-8A0E-2EB50B47C1BF}" sibTransId="{C95319AC-194E-4792-9522-8328D42611D3}"/>
    <dgm:cxn modelId="{6C97D91D-0327-415C-8515-FBBD0FFE6CBA}" srcId="{4477972A-319D-4CD8-9EC0-FD852049BCC9}" destId="{B18563FB-B0C4-48B6-A797-04D3E8F5002B}" srcOrd="1" destOrd="0" parTransId="{B888E13B-9D54-435A-8EEA-C24162287989}" sibTransId="{851BE5DD-5042-4775-8242-6E64F7C3ABDF}"/>
    <dgm:cxn modelId="{FA75E4A3-5A3B-4BB0-BDFF-96274B5C628D}" srcId="{B61946D2-AC76-43E5-8D90-5EC19F200E01}" destId="{4477972A-319D-4CD8-9EC0-FD852049BCC9}" srcOrd="2" destOrd="0" parTransId="{627973AE-2A5F-426F-A311-2F848BA0CCA9}" sibTransId="{BB1A2A52-0ECA-4E74-A0E2-621AF3D54F9D}"/>
    <dgm:cxn modelId="{12C62E1C-5B05-4CE9-B4C3-ACFE183F3AD1}" type="presOf" srcId="{B18563FB-B0C4-48B6-A797-04D3E8F5002B}" destId="{F7A4B06B-5E20-4592-94DC-0809DBAC6740}" srcOrd="0" destOrd="1" presId="urn:microsoft.com/office/officeart/2005/8/layout/vList5"/>
    <dgm:cxn modelId="{4EA4D1C6-A60C-4143-A232-5F442E1E2046}" type="presOf" srcId="{F622FE52-8248-41BE-913D-61DC604DA1C2}" destId="{58DB6B56-A669-438A-898D-F4FD38E3586C}" srcOrd="0" destOrd="1" presId="urn:microsoft.com/office/officeart/2005/8/layout/vList5"/>
    <dgm:cxn modelId="{E59E7EBF-8E8E-4AE7-8F98-C8914E9B6052}" type="presOf" srcId="{FE98AB12-8C67-4CE8-9FA5-326159F3B925}" destId="{9707D61F-FEE6-4FE4-96A7-A5EBAF2F134E}" srcOrd="0" destOrd="0" presId="urn:microsoft.com/office/officeart/2005/8/layout/vList5"/>
    <dgm:cxn modelId="{3EF81FC6-83F5-4CAC-91BE-8CCD1DFB3635}" type="presOf" srcId="{6648F082-1E17-42DE-81AE-FAE9C43DCE3B}" destId="{F7A4B06B-5E20-4592-94DC-0809DBAC6740}" srcOrd="0" destOrd="0" presId="urn:microsoft.com/office/officeart/2005/8/layout/vList5"/>
    <dgm:cxn modelId="{9E5C5973-7498-4321-A2B0-A934FE85614D}" type="presOf" srcId="{21D3BAFD-B809-4066-B553-70CE1BF82A7F}" destId="{58DB6B56-A669-438A-898D-F4FD38E3586C}" srcOrd="0" destOrd="0" presId="urn:microsoft.com/office/officeart/2005/8/layout/vList5"/>
    <dgm:cxn modelId="{B667C863-C5D0-46ED-9E90-4E807B586E01}" type="presOf" srcId="{B61946D2-AC76-43E5-8D90-5EC19F200E01}" destId="{1D80DBB7-812C-4489-A34A-C4B39C157C70}" srcOrd="0" destOrd="0" presId="urn:microsoft.com/office/officeart/2005/8/layout/vList5"/>
    <dgm:cxn modelId="{5C605277-FFC9-4893-B359-3E3E20C102EA}" srcId="{8EB9F443-A414-48E3-B449-20314AEDFA24}" destId="{F622FE52-8248-41BE-913D-61DC604DA1C2}" srcOrd="1" destOrd="0" parTransId="{578AF0E4-5381-481A-AA29-E218DE413067}" sibTransId="{C07FE1AA-5B37-4D49-81C7-EFE2C730C18C}"/>
    <dgm:cxn modelId="{8F9D350F-4539-4762-A848-3CD9050E941F}" type="presOf" srcId="{8EB9F443-A414-48E3-B449-20314AEDFA24}" destId="{4B23BFA5-4F03-49AC-AEAB-86F1EA906A79}" srcOrd="0" destOrd="0" presId="urn:microsoft.com/office/officeart/2005/8/layout/vList5"/>
    <dgm:cxn modelId="{FE8591C2-E5B3-48B1-9A3A-F6056C19C6A4}" type="presOf" srcId="{4BB9B0BB-AC08-4D5C-9C1D-E6182B56B405}" destId="{0839574C-81D7-4A06-A06E-F57BF9DECD7E}" srcOrd="0" destOrd="1" presId="urn:microsoft.com/office/officeart/2005/8/layout/vList5"/>
    <dgm:cxn modelId="{E90C91A7-3DCC-4F1A-9EDD-A108F03022D4}" srcId="{FE98AB12-8C67-4CE8-9FA5-326159F3B925}" destId="{5EC2BB9D-C6CB-4EF9-BF87-740D3329E71F}" srcOrd="2" destOrd="0" parTransId="{BEF10807-234E-4A94-80A3-0318C0ECC597}" sibTransId="{E08F3826-0C0A-4E63-9902-1E380890A904}"/>
    <dgm:cxn modelId="{59D4DB11-5069-4253-B30E-3D7E96C2E98F}" type="presParOf" srcId="{1D80DBB7-812C-4489-A34A-C4B39C157C70}" destId="{FDC9777D-A798-4807-A9B4-B9680D82D42C}" srcOrd="0" destOrd="0" presId="urn:microsoft.com/office/officeart/2005/8/layout/vList5"/>
    <dgm:cxn modelId="{C21EDED8-2C04-493D-85A1-EE3598EAF993}" type="presParOf" srcId="{FDC9777D-A798-4807-A9B4-B9680D82D42C}" destId="{4B23BFA5-4F03-49AC-AEAB-86F1EA906A79}" srcOrd="0" destOrd="0" presId="urn:microsoft.com/office/officeart/2005/8/layout/vList5"/>
    <dgm:cxn modelId="{4AD44123-45AC-4F24-B327-9AC3DE796031}" type="presParOf" srcId="{FDC9777D-A798-4807-A9B4-B9680D82D42C}" destId="{58DB6B56-A669-438A-898D-F4FD38E3586C}" srcOrd="1" destOrd="0" presId="urn:microsoft.com/office/officeart/2005/8/layout/vList5"/>
    <dgm:cxn modelId="{4BE247E5-D4A8-4B87-9FFA-AC1A5DC35546}" type="presParOf" srcId="{1D80DBB7-812C-4489-A34A-C4B39C157C70}" destId="{EE67B585-6FA1-4277-8998-B8C109DC9D34}" srcOrd="1" destOrd="0" presId="urn:microsoft.com/office/officeart/2005/8/layout/vList5"/>
    <dgm:cxn modelId="{9F6787EF-9F7C-431C-B4A1-7E2C9D249D1B}" type="presParOf" srcId="{1D80DBB7-812C-4489-A34A-C4B39C157C70}" destId="{8F0C3B92-6B92-4B88-9E2B-F2734564D3C5}" srcOrd="2" destOrd="0" presId="urn:microsoft.com/office/officeart/2005/8/layout/vList5"/>
    <dgm:cxn modelId="{43232986-D77C-4BD4-9552-A78DFBB0F2FA}" type="presParOf" srcId="{8F0C3B92-6B92-4B88-9E2B-F2734564D3C5}" destId="{9707D61F-FEE6-4FE4-96A7-A5EBAF2F134E}" srcOrd="0" destOrd="0" presId="urn:microsoft.com/office/officeart/2005/8/layout/vList5"/>
    <dgm:cxn modelId="{8C424E5E-2C5D-4227-835A-E3484165CCE2}" type="presParOf" srcId="{8F0C3B92-6B92-4B88-9E2B-F2734564D3C5}" destId="{0839574C-81D7-4A06-A06E-F57BF9DECD7E}" srcOrd="1" destOrd="0" presId="urn:microsoft.com/office/officeart/2005/8/layout/vList5"/>
    <dgm:cxn modelId="{E29E0764-C079-45F0-83F7-4524AE3AEC2A}" type="presParOf" srcId="{1D80DBB7-812C-4489-A34A-C4B39C157C70}" destId="{6DC274FA-9911-4CCA-AEA4-CCA1B0081CFF}" srcOrd="3" destOrd="0" presId="urn:microsoft.com/office/officeart/2005/8/layout/vList5"/>
    <dgm:cxn modelId="{AD81D414-E4A0-4363-BCD0-380D01780F29}" type="presParOf" srcId="{1D80DBB7-812C-4489-A34A-C4B39C157C70}" destId="{4A72ABB9-0C74-46FA-9E17-032EEA757C7D}" srcOrd="4" destOrd="0" presId="urn:microsoft.com/office/officeart/2005/8/layout/vList5"/>
    <dgm:cxn modelId="{2EB70316-F5BD-4941-8A28-91A4972E55DC}" type="presParOf" srcId="{4A72ABB9-0C74-46FA-9E17-032EEA757C7D}" destId="{DB3B4105-CDB3-498C-B712-B813AAE88ACC}" srcOrd="0" destOrd="0" presId="urn:microsoft.com/office/officeart/2005/8/layout/vList5"/>
    <dgm:cxn modelId="{3996FE62-4B50-44B4-9EC0-B53548AB4D34}" type="presParOf" srcId="{4A72ABB9-0C74-46FA-9E17-032EEA757C7D}" destId="{F7A4B06B-5E20-4592-94DC-0809DBAC67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52FF9-5516-456F-A9FF-85C41693ABC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TW" altLang="en-US"/>
        </a:p>
      </dgm:t>
    </dgm:pt>
    <dgm:pt modelId="{178D05D0-0AC6-4F4C-8748-12AA581443FF}">
      <dgm:prSet custT="1"/>
      <dgm:spPr/>
      <dgm:t>
        <a:bodyPr/>
        <a:lstStyle/>
        <a:p>
          <a:pPr rtl="0"/>
          <a:r>
            <a:rPr lang="zh-TW" altLang="en-US" sz="2400" b="1" dirty="0" smtClean="0">
              <a:latin typeface="標楷體" panose="03000509000000000000" pitchFamily="65" charset="-120"/>
              <a:ea typeface="標楷體" panose="03000509000000000000" pitchFamily="65" charset="-120"/>
            </a:rPr>
            <a:t>重大考量面之鑑別不足</a:t>
          </a:r>
        </a:p>
      </dgm:t>
    </dgm:pt>
    <dgm:pt modelId="{ECA88C52-8A5F-47A5-9C3A-6AD55319A1E8}" type="parTrans" cxnId="{F7BB395E-37FE-4A59-AAF9-2CE7E48023F2}">
      <dgm:prSet/>
      <dgm:spPr/>
      <dgm:t>
        <a:bodyPr/>
        <a:lstStyle/>
        <a:p>
          <a:endParaRPr lang="zh-TW" altLang="en-US" sz="2000">
            <a:latin typeface="標楷體" panose="03000509000000000000" pitchFamily="65" charset="-120"/>
            <a:ea typeface="標楷體" panose="03000509000000000000" pitchFamily="65" charset="-120"/>
          </a:endParaRPr>
        </a:p>
      </dgm:t>
    </dgm:pt>
    <dgm:pt modelId="{B6ADD79E-986B-49C0-B3B4-EA0926F1B725}" type="sibTrans" cxnId="{F7BB395E-37FE-4A59-AAF9-2CE7E48023F2}">
      <dgm:prSet/>
      <dgm:spPr/>
      <dgm:t>
        <a:bodyPr/>
        <a:lstStyle/>
        <a:p>
          <a:endParaRPr lang="zh-TW" altLang="en-US" sz="2000">
            <a:latin typeface="標楷體" panose="03000509000000000000" pitchFamily="65" charset="-120"/>
            <a:ea typeface="標楷體" panose="03000509000000000000" pitchFamily="65" charset="-120"/>
          </a:endParaRPr>
        </a:p>
      </dgm:t>
    </dgm:pt>
    <dgm:pt modelId="{61F08ADA-1DE5-4B37-94FA-0DBEE1664453}">
      <dgm:prSet custT="1"/>
      <dgm:spPr/>
      <dgm:t>
        <a:bodyPr/>
        <a:lstStyle/>
        <a:p>
          <a:pPr rtl="0"/>
          <a:r>
            <a:rPr lang="zh-TW" sz="2400" b="1" dirty="0" smtClean="0">
              <a:latin typeface="標楷體" panose="03000509000000000000" pitchFamily="65" charset="-120"/>
              <a:ea typeface="標楷體" panose="03000509000000000000" pitchFamily="65" charset="-120"/>
            </a:rPr>
            <a:t>報告書內容缺乏連結</a:t>
          </a:r>
          <a:endParaRPr lang="en-US" altLang="zh-TW" sz="2400" b="1" dirty="0" smtClean="0">
            <a:latin typeface="標楷體" panose="03000509000000000000" pitchFamily="65" charset="-120"/>
            <a:ea typeface="標楷體" panose="03000509000000000000" pitchFamily="65" charset="-120"/>
          </a:endParaRPr>
        </a:p>
      </dgm:t>
    </dgm:pt>
    <dgm:pt modelId="{4254CED9-94FE-4585-A63F-74884B03487C}" type="parTrans" cxnId="{A03C0E98-BA79-4097-9D59-092B25F60575}">
      <dgm:prSet/>
      <dgm:spPr/>
      <dgm:t>
        <a:bodyPr/>
        <a:lstStyle/>
        <a:p>
          <a:endParaRPr lang="zh-TW" altLang="en-US" sz="2000">
            <a:latin typeface="標楷體" panose="03000509000000000000" pitchFamily="65" charset="-120"/>
            <a:ea typeface="標楷體" panose="03000509000000000000" pitchFamily="65" charset="-120"/>
          </a:endParaRPr>
        </a:p>
      </dgm:t>
    </dgm:pt>
    <dgm:pt modelId="{F6AB8BCE-63AE-494D-8AF4-FAC3680235E8}" type="sibTrans" cxnId="{A03C0E98-BA79-4097-9D59-092B25F60575}">
      <dgm:prSet/>
      <dgm:spPr/>
      <dgm:t>
        <a:bodyPr/>
        <a:lstStyle/>
        <a:p>
          <a:endParaRPr lang="zh-TW" altLang="en-US" sz="2000">
            <a:latin typeface="標楷體" panose="03000509000000000000" pitchFamily="65" charset="-120"/>
            <a:ea typeface="標楷體" panose="03000509000000000000" pitchFamily="65" charset="-120"/>
          </a:endParaRPr>
        </a:p>
      </dgm:t>
    </dgm:pt>
    <dgm:pt modelId="{8FC90D3F-C8F0-4C8E-8151-0DCEF73A50A2}">
      <dgm:prSet custT="1"/>
      <dgm:spPr/>
      <dgm:t>
        <a:bodyPr/>
        <a:lstStyle/>
        <a:p>
          <a:pPr rtl="0"/>
          <a:r>
            <a:rPr lang="zh-TW" sz="2400" b="1" dirty="0" smtClean="0">
              <a:latin typeface="標楷體" panose="03000509000000000000" pitchFamily="65" charset="-120"/>
              <a:ea typeface="標楷體" panose="03000509000000000000" pitchFamily="65" charset="-120"/>
            </a:rPr>
            <a:t>缺乏量化數據</a:t>
          </a:r>
          <a:endParaRPr lang="en-US" altLang="zh-TW" sz="2400" b="1" dirty="0" smtClean="0">
            <a:latin typeface="標楷體" panose="03000509000000000000" pitchFamily="65" charset="-120"/>
            <a:ea typeface="標楷體" panose="03000509000000000000" pitchFamily="65" charset="-120"/>
          </a:endParaRPr>
        </a:p>
      </dgm:t>
    </dgm:pt>
    <dgm:pt modelId="{6E1F090C-428D-4355-AFD0-3ADF14FA7D77}" type="parTrans" cxnId="{3A594E91-A162-4D76-BFB5-66B13A04031B}">
      <dgm:prSet/>
      <dgm:spPr/>
      <dgm:t>
        <a:bodyPr/>
        <a:lstStyle/>
        <a:p>
          <a:endParaRPr lang="zh-TW" altLang="en-US" sz="2000">
            <a:latin typeface="標楷體" panose="03000509000000000000" pitchFamily="65" charset="-120"/>
            <a:ea typeface="標楷體" panose="03000509000000000000" pitchFamily="65" charset="-120"/>
          </a:endParaRPr>
        </a:p>
      </dgm:t>
    </dgm:pt>
    <dgm:pt modelId="{1BA2E438-DC40-4B24-9BC0-2D668067BC0F}" type="sibTrans" cxnId="{3A594E91-A162-4D76-BFB5-66B13A04031B}">
      <dgm:prSet/>
      <dgm:spPr/>
      <dgm:t>
        <a:bodyPr/>
        <a:lstStyle/>
        <a:p>
          <a:endParaRPr lang="zh-TW" altLang="en-US" sz="2000">
            <a:latin typeface="標楷體" panose="03000509000000000000" pitchFamily="65" charset="-120"/>
            <a:ea typeface="標楷體" panose="03000509000000000000" pitchFamily="65" charset="-120"/>
          </a:endParaRPr>
        </a:p>
      </dgm:t>
    </dgm:pt>
    <dgm:pt modelId="{C188FF1F-CF8A-42C9-A936-09CB773A02F2}">
      <dgm:prSet custT="1"/>
      <dgm:spPr/>
      <dgm:t>
        <a:bodyPr/>
        <a:lstStyle/>
        <a:p>
          <a:pPr rtl="0"/>
          <a:r>
            <a:rPr lang="zh-TW" sz="2400" b="1" dirty="0" smtClean="0">
              <a:latin typeface="標楷體" panose="03000509000000000000" pitchFamily="65" charset="-120"/>
              <a:ea typeface="標楷體" panose="03000509000000000000" pitchFamily="65" charset="-120"/>
            </a:rPr>
            <a:t>索引表編製不確實</a:t>
          </a:r>
          <a:endParaRPr lang="en-US" altLang="zh-TW" sz="2400" b="1" dirty="0" smtClean="0">
            <a:latin typeface="標楷體" panose="03000509000000000000" pitchFamily="65" charset="-120"/>
            <a:ea typeface="標楷體" panose="03000509000000000000" pitchFamily="65" charset="-120"/>
          </a:endParaRPr>
        </a:p>
      </dgm:t>
    </dgm:pt>
    <dgm:pt modelId="{DC2EEF23-4E45-4EA9-87C1-9A3A8277D980}" type="parTrans" cxnId="{61ADFDE0-80FB-4C90-9937-3A133C622CCE}">
      <dgm:prSet/>
      <dgm:spPr/>
      <dgm:t>
        <a:bodyPr/>
        <a:lstStyle/>
        <a:p>
          <a:endParaRPr lang="zh-TW" altLang="en-US" sz="2000">
            <a:latin typeface="標楷體" panose="03000509000000000000" pitchFamily="65" charset="-120"/>
            <a:ea typeface="標楷體" panose="03000509000000000000" pitchFamily="65" charset="-120"/>
          </a:endParaRPr>
        </a:p>
      </dgm:t>
    </dgm:pt>
    <dgm:pt modelId="{F497B03F-826D-4080-A8BA-C1F4E03E3F28}" type="sibTrans" cxnId="{61ADFDE0-80FB-4C90-9937-3A133C622CCE}">
      <dgm:prSet/>
      <dgm:spPr/>
      <dgm:t>
        <a:bodyPr/>
        <a:lstStyle/>
        <a:p>
          <a:endParaRPr lang="zh-TW" altLang="en-US" sz="2000">
            <a:latin typeface="標楷體" panose="03000509000000000000" pitchFamily="65" charset="-120"/>
            <a:ea typeface="標楷體" panose="03000509000000000000" pitchFamily="65" charset="-120"/>
          </a:endParaRPr>
        </a:p>
      </dgm:t>
    </dgm:pt>
    <dgm:pt modelId="{08D98857-47EA-4588-A7BE-CDC2BA3B2AEE}">
      <dgm:prSet custT="1"/>
      <dgm:spPr/>
      <dgm:t>
        <a:bodyPr/>
        <a:lstStyle/>
        <a:p>
          <a:r>
            <a:rPr lang="zh-TW" altLang="en-US" sz="1800" dirty="0" smtClean="0">
              <a:latin typeface="標楷體" panose="03000509000000000000" pitchFamily="65" charset="-120"/>
              <a:ea typeface="標楷體" panose="03000509000000000000" pitchFamily="65" charset="-120"/>
            </a:rPr>
            <a:t>應聚焦於對公司衝擊較大及利害關係人較關注之議題，減少無意義之資訊。</a:t>
          </a:r>
          <a:endParaRPr lang="zh-TW" altLang="en-US" sz="1800" dirty="0">
            <a:latin typeface="標楷體" panose="03000509000000000000" pitchFamily="65" charset="-120"/>
            <a:ea typeface="標楷體" panose="03000509000000000000" pitchFamily="65" charset="-120"/>
          </a:endParaRPr>
        </a:p>
      </dgm:t>
    </dgm:pt>
    <dgm:pt modelId="{290DCE72-1FAF-4A92-89C6-E626BD6A53BB}" type="parTrans" cxnId="{9457A8BC-F4D3-45A1-86F8-353818FE419D}">
      <dgm:prSet/>
      <dgm:spPr/>
      <dgm:t>
        <a:bodyPr/>
        <a:lstStyle/>
        <a:p>
          <a:endParaRPr lang="zh-TW" altLang="en-US" sz="2000">
            <a:latin typeface="標楷體" panose="03000509000000000000" pitchFamily="65" charset="-120"/>
            <a:ea typeface="標楷體" panose="03000509000000000000" pitchFamily="65" charset="-120"/>
          </a:endParaRPr>
        </a:p>
      </dgm:t>
    </dgm:pt>
    <dgm:pt modelId="{BAC03AFB-5028-46F3-A762-00B6F287AED5}" type="sibTrans" cxnId="{9457A8BC-F4D3-45A1-86F8-353818FE419D}">
      <dgm:prSet/>
      <dgm:spPr/>
      <dgm:t>
        <a:bodyPr/>
        <a:lstStyle/>
        <a:p>
          <a:endParaRPr lang="zh-TW" altLang="en-US" sz="2000">
            <a:latin typeface="標楷體" panose="03000509000000000000" pitchFamily="65" charset="-120"/>
            <a:ea typeface="標楷體" panose="03000509000000000000" pitchFamily="65" charset="-120"/>
          </a:endParaRPr>
        </a:p>
      </dgm:t>
    </dgm:pt>
    <dgm:pt modelId="{B2BBD6F4-04AF-4D6B-8959-649620A04D25}">
      <dgm:prSet custT="1"/>
      <dgm:spPr/>
      <dgm:t>
        <a:bodyPr/>
        <a:lstStyle/>
        <a:p>
          <a:r>
            <a:rPr lang="zh-TW" altLang="en-US" sz="1800" dirty="0" smtClean="0">
              <a:latin typeface="標楷體" panose="03000509000000000000" pitchFamily="65" charset="-120"/>
              <a:ea typeface="標楷體" panose="03000509000000000000" pitchFamily="65" charset="-120"/>
            </a:rPr>
            <a:t>重大議題、管理方針、策略與行動及績效評估等應前後相互呼應，使讀者了解公司的策略執行及成果。</a:t>
          </a:r>
          <a:endParaRPr lang="zh-TW" altLang="en-US" sz="1800" dirty="0">
            <a:latin typeface="標楷體" panose="03000509000000000000" pitchFamily="65" charset="-120"/>
            <a:ea typeface="標楷體" panose="03000509000000000000" pitchFamily="65" charset="-120"/>
          </a:endParaRPr>
        </a:p>
      </dgm:t>
    </dgm:pt>
    <dgm:pt modelId="{44C6C0BB-5748-415E-9CF3-4A39F1F2583A}" type="parTrans" cxnId="{4F39EB31-FDC3-4114-BEE7-4CF435C11E91}">
      <dgm:prSet/>
      <dgm:spPr/>
      <dgm:t>
        <a:bodyPr/>
        <a:lstStyle/>
        <a:p>
          <a:endParaRPr lang="zh-TW" altLang="en-US" sz="2000">
            <a:latin typeface="標楷體" panose="03000509000000000000" pitchFamily="65" charset="-120"/>
            <a:ea typeface="標楷體" panose="03000509000000000000" pitchFamily="65" charset="-120"/>
          </a:endParaRPr>
        </a:p>
      </dgm:t>
    </dgm:pt>
    <dgm:pt modelId="{8885AD9D-9454-4B8C-9493-A53849A4478B}" type="sibTrans" cxnId="{4F39EB31-FDC3-4114-BEE7-4CF435C11E91}">
      <dgm:prSet/>
      <dgm:spPr/>
      <dgm:t>
        <a:bodyPr/>
        <a:lstStyle/>
        <a:p>
          <a:endParaRPr lang="zh-TW" altLang="en-US" sz="2000">
            <a:latin typeface="標楷體" panose="03000509000000000000" pitchFamily="65" charset="-120"/>
            <a:ea typeface="標楷體" panose="03000509000000000000" pitchFamily="65" charset="-120"/>
          </a:endParaRPr>
        </a:p>
      </dgm:t>
    </dgm:pt>
    <dgm:pt modelId="{184AFAB8-3190-4A23-9314-2ECECB45E12A}">
      <dgm:prSet custT="1"/>
      <dgm:spPr/>
      <dgm:t>
        <a:bodyPr/>
        <a:lstStyle/>
        <a:p>
          <a:r>
            <a:rPr lang="zh-TW" altLang="en-US" sz="1800" dirty="0" smtClean="0">
              <a:latin typeface="標楷體" panose="03000509000000000000" pitchFamily="65" charset="-120"/>
              <a:ea typeface="標楷體" panose="03000509000000000000" pitchFamily="65" charset="-120"/>
            </a:rPr>
            <a:t>應儘可能提供明確透明之量化數據，增加比較基礎，提升報告的可信度。</a:t>
          </a:r>
          <a:endParaRPr lang="zh-TW" altLang="en-US" sz="1800" dirty="0">
            <a:latin typeface="標楷體" panose="03000509000000000000" pitchFamily="65" charset="-120"/>
            <a:ea typeface="標楷體" panose="03000509000000000000" pitchFamily="65" charset="-120"/>
          </a:endParaRPr>
        </a:p>
      </dgm:t>
    </dgm:pt>
    <dgm:pt modelId="{0EF18DEA-BD2A-416B-8CB0-A21BE8C27373}" type="parTrans" cxnId="{49E87577-6485-4FC1-A277-4A1C527DEA2C}">
      <dgm:prSet/>
      <dgm:spPr/>
      <dgm:t>
        <a:bodyPr/>
        <a:lstStyle/>
        <a:p>
          <a:endParaRPr lang="zh-TW" altLang="en-US" sz="2000">
            <a:latin typeface="標楷體" panose="03000509000000000000" pitchFamily="65" charset="-120"/>
            <a:ea typeface="標楷體" panose="03000509000000000000" pitchFamily="65" charset="-120"/>
          </a:endParaRPr>
        </a:p>
      </dgm:t>
    </dgm:pt>
    <dgm:pt modelId="{50B89E93-F86F-4066-B6E7-5B8FF89CBB34}" type="sibTrans" cxnId="{49E87577-6485-4FC1-A277-4A1C527DEA2C}">
      <dgm:prSet/>
      <dgm:spPr/>
      <dgm:t>
        <a:bodyPr/>
        <a:lstStyle/>
        <a:p>
          <a:endParaRPr lang="zh-TW" altLang="en-US" sz="2000">
            <a:latin typeface="標楷體" panose="03000509000000000000" pitchFamily="65" charset="-120"/>
            <a:ea typeface="標楷體" panose="03000509000000000000" pitchFamily="65" charset="-120"/>
          </a:endParaRPr>
        </a:p>
      </dgm:t>
    </dgm:pt>
    <dgm:pt modelId="{AD0B3488-5018-402D-810A-1EBE6F8429D2}">
      <dgm:prSet custT="1"/>
      <dgm:spPr/>
      <dgm:t>
        <a:bodyPr/>
        <a:lstStyle/>
        <a:p>
          <a:r>
            <a:rPr lang="zh-TW" altLang="en-US" sz="1800" dirty="0" smtClean="0">
              <a:latin typeface="標楷體" panose="03000509000000000000" pitchFamily="65" charset="-120"/>
              <a:ea typeface="標楷體" panose="03000509000000000000" pitchFamily="65" charset="-120"/>
            </a:rPr>
            <a:t>應編製準確之索引表，使讀者快速取得或辨認已揭露之資訊。</a:t>
          </a:r>
          <a:endParaRPr lang="zh-TW" altLang="en-US" sz="1800" dirty="0">
            <a:latin typeface="標楷體" panose="03000509000000000000" pitchFamily="65" charset="-120"/>
            <a:ea typeface="標楷體" panose="03000509000000000000" pitchFamily="65" charset="-120"/>
          </a:endParaRPr>
        </a:p>
      </dgm:t>
    </dgm:pt>
    <dgm:pt modelId="{276C8960-7D57-46F5-AD38-A9B64E353C99}" type="parTrans" cxnId="{3AD08E4F-624F-4BF2-BA8D-5D8854AAA019}">
      <dgm:prSet/>
      <dgm:spPr/>
      <dgm:t>
        <a:bodyPr/>
        <a:lstStyle/>
        <a:p>
          <a:endParaRPr lang="zh-TW" altLang="en-US" sz="2000">
            <a:latin typeface="標楷體" panose="03000509000000000000" pitchFamily="65" charset="-120"/>
            <a:ea typeface="標楷體" panose="03000509000000000000" pitchFamily="65" charset="-120"/>
          </a:endParaRPr>
        </a:p>
      </dgm:t>
    </dgm:pt>
    <dgm:pt modelId="{F2CD696E-509D-48AC-A611-668F372C5B3E}" type="sibTrans" cxnId="{3AD08E4F-624F-4BF2-BA8D-5D8854AAA019}">
      <dgm:prSet/>
      <dgm:spPr/>
      <dgm:t>
        <a:bodyPr/>
        <a:lstStyle/>
        <a:p>
          <a:endParaRPr lang="zh-TW" altLang="en-US" sz="2000">
            <a:latin typeface="標楷體" panose="03000509000000000000" pitchFamily="65" charset="-120"/>
            <a:ea typeface="標楷體" panose="03000509000000000000" pitchFamily="65" charset="-120"/>
          </a:endParaRPr>
        </a:p>
      </dgm:t>
    </dgm:pt>
    <dgm:pt modelId="{65712C98-29DE-4397-9B1F-10F20437B33A}">
      <dgm:prSet custT="1"/>
      <dgm:spPr/>
      <dgm:t>
        <a:bodyPr/>
        <a:lstStyle/>
        <a:p>
          <a:r>
            <a:rPr lang="zh-TW" altLang="en-US" sz="2400" b="1" dirty="0" smtClean="0">
              <a:latin typeface="標楷體" panose="03000509000000000000" pitchFamily="65" charset="-120"/>
              <a:ea typeface="標楷體" panose="03000509000000000000" pitchFamily="65" charset="-120"/>
            </a:rPr>
            <a:t>未深入了解</a:t>
          </a:r>
          <a:r>
            <a:rPr lang="en-US" altLang="zh-TW" sz="2400" b="1" dirty="0" smtClean="0">
              <a:latin typeface="標楷體" panose="03000509000000000000" pitchFamily="65" charset="-120"/>
              <a:ea typeface="標楷體" panose="03000509000000000000" pitchFamily="65" charset="-120"/>
            </a:rPr>
            <a:t>GRI</a:t>
          </a:r>
          <a:r>
            <a:rPr lang="zh-TW" altLang="en-US" sz="2400" b="1" dirty="0" smtClean="0">
              <a:latin typeface="標楷體" panose="03000509000000000000" pitchFamily="65" charset="-120"/>
              <a:ea typeface="標楷體" panose="03000509000000000000" pitchFamily="65" charset="-120"/>
            </a:rPr>
            <a:t> </a:t>
          </a:r>
          <a:r>
            <a:rPr lang="en-US" altLang="zh-TW" sz="2400" b="1" dirty="0" smtClean="0">
              <a:latin typeface="標楷體" panose="03000509000000000000" pitchFamily="65" charset="-120"/>
              <a:ea typeface="標楷體" panose="03000509000000000000" pitchFamily="65" charset="-120"/>
            </a:rPr>
            <a:t>G4</a:t>
          </a:r>
          <a:r>
            <a:rPr lang="zh-TW" altLang="en-US" sz="2400" b="1" dirty="0" smtClean="0">
              <a:latin typeface="標楷體" panose="03000509000000000000" pitchFamily="65" charset="-120"/>
              <a:ea typeface="標楷體" panose="03000509000000000000" pitchFamily="65" charset="-120"/>
            </a:rPr>
            <a:t>指南內涵</a:t>
          </a:r>
          <a:endParaRPr lang="zh-TW" altLang="en-US" sz="2400" b="1" dirty="0">
            <a:latin typeface="標楷體" panose="03000509000000000000" pitchFamily="65" charset="-120"/>
            <a:ea typeface="標楷體" panose="03000509000000000000" pitchFamily="65" charset="-120"/>
          </a:endParaRPr>
        </a:p>
      </dgm:t>
    </dgm:pt>
    <dgm:pt modelId="{CAE715C8-0610-4F65-9F7F-468F39FB9653}" type="parTrans" cxnId="{A119729D-993D-4209-975F-120350B52E3B}">
      <dgm:prSet/>
      <dgm:spPr/>
      <dgm:t>
        <a:bodyPr/>
        <a:lstStyle/>
        <a:p>
          <a:endParaRPr lang="zh-TW" altLang="en-US" sz="2000">
            <a:latin typeface="標楷體" panose="03000509000000000000" pitchFamily="65" charset="-120"/>
            <a:ea typeface="標楷體" panose="03000509000000000000" pitchFamily="65" charset="-120"/>
          </a:endParaRPr>
        </a:p>
      </dgm:t>
    </dgm:pt>
    <dgm:pt modelId="{EC88C7A4-F6FF-445B-9274-067E9D57B216}" type="sibTrans" cxnId="{A119729D-993D-4209-975F-120350B52E3B}">
      <dgm:prSet/>
      <dgm:spPr/>
      <dgm:t>
        <a:bodyPr/>
        <a:lstStyle/>
        <a:p>
          <a:endParaRPr lang="zh-TW" altLang="en-US" sz="2000">
            <a:latin typeface="標楷體" panose="03000509000000000000" pitchFamily="65" charset="-120"/>
            <a:ea typeface="標楷體" panose="03000509000000000000" pitchFamily="65" charset="-120"/>
          </a:endParaRPr>
        </a:p>
      </dgm:t>
    </dgm:pt>
    <dgm:pt modelId="{963BF005-AEFB-4D5C-9785-98AC8DA24788}">
      <dgm:prSet custT="1"/>
      <dgm:spPr/>
      <dgm:t>
        <a:bodyPr/>
        <a:lstStyle/>
        <a:p>
          <a:r>
            <a:rPr lang="zh-TW" altLang="en-US" sz="1800" dirty="0" smtClean="0">
              <a:latin typeface="標楷體" panose="03000509000000000000" pitchFamily="65" charset="-120"/>
              <a:ea typeface="標楷體" panose="03000509000000000000" pitchFamily="65" charset="-120"/>
            </a:rPr>
            <a:t>編製報告書單位應熟稔</a:t>
          </a:r>
          <a:r>
            <a:rPr lang="en-US" altLang="zh-TW" sz="1800" dirty="0" smtClean="0">
              <a:latin typeface="標楷體" panose="03000509000000000000" pitchFamily="65" charset="-120"/>
              <a:ea typeface="標楷體" panose="03000509000000000000" pitchFamily="65" charset="-120"/>
            </a:rPr>
            <a:t>G4</a:t>
          </a:r>
          <a:r>
            <a:rPr lang="zh-TW" altLang="en-US" sz="1800" dirty="0" smtClean="0">
              <a:latin typeface="標楷體" panose="03000509000000000000" pitchFamily="65" charset="-120"/>
              <a:ea typeface="標楷體" panose="03000509000000000000" pitchFamily="65" charset="-120"/>
            </a:rPr>
            <a:t>的要求及建議之作法，編製讓利害關係人可以信任之報告書。</a:t>
          </a:r>
          <a:endParaRPr lang="zh-TW" altLang="en-US" sz="1800" dirty="0">
            <a:latin typeface="標楷體" panose="03000509000000000000" pitchFamily="65" charset="-120"/>
            <a:ea typeface="標楷體" panose="03000509000000000000" pitchFamily="65" charset="-120"/>
          </a:endParaRPr>
        </a:p>
      </dgm:t>
    </dgm:pt>
    <dgm:pt modelId="{07C87F09-419E-43ED-84EE-C969323017D8}" type="parTrans" cxnId="{258C924F-F15F-4313-B16B-8E22CF8DDB93}">
      <dgm:prSet/>
      <dgm:spPr/>
      <dgm:t>
        <a:bodyPr/>
        <a:lstStyle/>
        <a:p>
          <a:endParaRPr lang="zh-TW" altLang="en-US" sz="2000">
            <a:latin typeface="標楷體" panose="03000509000000000000" pitchFamily="65" charset="-120"/>
            <a:ea typeface="標楷體" panose="03000509000000000000" pitchFamily="65" charset="-120"/>
          </a:endParaRPr>
        </a:p>
      </dgm:t>
    </dgm:pt>
    <dgm:pt modelId="{9698CEE5-881A-4EEE-B32C-CA8D1FB05EDE}" type="sibTrans" cxnId="{258C924F-F15F-4313-B16B-8E22CF8DDB93}">
      <dgm:prSet/>
      <dgm:spPr/>
      <dgm:t>
        <a:bodyPr/>
        <a:lstStyle/>
        <a:p>
          <a:endParaRPr lang="zh-TW" altLang="en-US" sz="2000">
            <a:latin typeface="標楷體" panose="03000509000000000000" pitchFamily="65" charset="-120"/>
            <a:ea typeface="標楷體" panose="03000509000000000000" pitchFamily="65" charset="-120"/>
          </a:endParaRPr>
        </a:p>
      </dgm:t>
    </dgm:pt>
    <dgm:pt modelId="{4C08A69C-1D4F-4936-B023-2947F9A92467}" type="pres">
      <dgm:prSet presAssocID="{A4052FF9-5516-456F-A9FF-85C41693ABCB}" presName="linear" presStyleCnt="0">
        <dgm:presLayoutVars>
          <dgm:animLvl val="lvl"/>
          <dgm:resizeHandles val="exact"/>
        </dgm:presLayoutVars>
      </dgm:prSet>
      <dgm:spPr/>
      <dgm:t>
        <a:bodyPr/>
        <a:lstStyle/>
        <a:p>
          <a:endParaRPr lang="zh-TW" altLang="en-US"/>
        </a:p>
      </dgm:t>
    </dgm:pt>
    <dgm:pt modelId="{E47123F9-9DD4-461E-A6DD-077742E53444}" type="pres">
      <dgm:prSet presAssocID="{65712C98-29DE-4397-9B1F-10F20437B33A}" presName="parentText" presStyleLbl="node1" presStyleIdx="0" presStyleCnt="5">
        <dgm:presLayoutVars>
          <dgm:chMax val="0"/>
          <dgm:bulletEnabled val="1"/>
        </dgm:presLayoutVars>
      </dgm:prSet>
      <dgm:spPr/>
      <dgm:t>
        <a:bodyPr/>
        <a:lstStyle/>
        <a:p>
          <a:endParaRPr lang="zh-TW" altLang="en-US"/>
        </a:p>
      </dgm:t>
    </dgm:pt>
    <dgm:pt modelId="{7C15EC2F-A975-4DDA-9347-B714598E970C}" type="pres">
      <dgm:prSet presAssocID="{65712C98-29DE-4397-9B1F-10F20437B33A}" presName="childText" presStyleLbl="revTx" presStyleIdx="0" presStyleCnt="5">
        <dgm:presLayoutVars>
          <dgm:bulletEnabled val="1"/>
        </dgm:presLayoutVars>
      </dgm:prSet>
      <dgm:spPr/>
      <dgm:t>
        <a:bodyPr/>
        <a:lstStyle/>
        <a:p>
          <a:endParaRPr lang="zh-TW" altLang="en-US"/>
        </a:p>
      </dgm:t>
    </dgm:pt>
    <dgm:pt modelId="{5A3442BF-2B77-48C9-A922-1D30A263177F}" type="pres">
      <dgm:prSet presAssocID="{178D05D0-0AC6-4F4C-8748-12AA581443FF}" presName="parentText" presStyleLbl="node1" presStyleIdx="1" presStyleCnt="5" custLinFactNeighborX="1577" custLinFactNeighborY="16870">
        <dgm:presLayoutVars>
          <dgm:chMax val="0"/>
          <dgm:bulletEnabled val="1"/>
        </dgm:presLayoutVars>
      </dgm:prSet>
      <dgm:spPr/>
      <dgm:t>
        <a:bodyPr/>
        <a:lstStyle/>
        <a:p>
          <a:endParaRPr lang="zh-TW" altLang="en-US"/>
        </a:p>
      </dgm:t>
    </dgm:pt>
    <dgm:pt modelId="{65526D20-A797-4A28-BA4A-D32CA5FF093A}" type="pres">
      <dgm:prSet presAssocID="{178D05D0-0AC6-4F4C-8748-12AA581443FF}" presName="childText" presStyleLbl="revTx" presStyleIdx="1" presStyleCnt="5" custLinFactNeighborY="10476">
        <dgm:presLayoutVars>
          <dgm:bulletEnabled val="1"/>
        </dgm:presLayoutVars>
      </dgm:prSet>
      <dgm:spPr/>
      <dgm:t>
        <a:bodyPr/>
        <a:lstStyle/>
        <a:p>
          <a:endParaRPr lang="zh-TW" altLang="en-US"/>
        </a:p>
      </dgm:t>
    </dgm:pt>
    <dgm:pt modelId="{DE41ED66-607B-4FBE-A19E-B22C0369FD04}" type="pres">
      <dgm:prSet presAssocID="{61F08ADA-1DE5-4B37-94FA-0DBEE1664453}" presName="parentText" presStyleLbl="node1" presStyleIdx="2" presStyleCnt="5" custLinFactNeighborY="12750">
        <dgm:presLayoutVars>
          <dgm:chMax val="0"/>
          <dgm:bulletEnabled val="1"/>
        </dgm:presLayoutVars>
      </dgm:prSet>
      <dgm:spPr/>
      <dgm:t>
        <a:bodyPr/>
        <a:lstStyle/>
        <a:p>
          <a:endParaRPr lang="zh-TW" altLang="en-US"/>
        </a:p>
      </dgm:t>
    </dgm:pt>
    <dgm:pt modelId="{C260F7C5-2E03-42F8-B6D0-A1BC1004D818}" type="pres">
      <dgm:prSet presAssocID="{61F08ADA-1DE5-4B37-94FA-0DBEE1664453}" presName="childText" presStyleLbl="revTx" presStyleIdx="2" presStyleCnt="5" custLinFactNeighborY="3131">
        <dgm:presLayoutVars>
          <dgm:bulletEnabled val="1"/>
        </dgm:presLayoutVars>
      </dgm:prSet>
      <dgm:spPr/>
      <dgm:t>
        <a:bodyPr/>
        <a:lstStyle/>
        <a:p>
          <a:endParaRPr lang="zh-TW" altLang="en-US"/>
        </a:p>
      </dgm:t>
    </dgm:pt>
    <dgm:pt modelId="{168530FF-2DD9-475A-8317-82FB68AFFA70}" type="pres">
      <dgm:prSet presAssocID="{8FC90D3F-C8F0-4C8E-8151-0DCEF73A50A2}" presName="parentText" presStyleLbl="node1" presStyleIdx="3" presStyleCnt="5" custLinFactNeighborY="-9692">
        <dgm:presLayoutVars>
          <dgm:chMax val="0"/>
          <dgm:bulletEnabled val="1"/>
        </dgm:presLayoutVars>
      </dgm:prSet>
      <dgm:spPr/>
      <dgm:t>
        <a:bodyPr/>
        <a:lstStyle/>
        <a:p>
          <a:endParaRPr lang="zh-TW" altLang="en-US"/>
        </a:p>
      </dgm:t>
    </dgm:pt>
    <dgm:pt modelId="{DC8E5CF8-555A-43A9-ACD9-0FA26321FFF1}" type="pres">
      <dgm:prSet presAssocID="{8FC90D3F-C8F0-4C8E-8151-0DCEF73A50A2}" presName="childText" presStyleLbl="revTx" presStyleIdx="3" presStyleCnt="5">
        <dgm:presLayoutVars>
          <dgm:bulletEnabled val="1"/>
        </dgm:presLayoutVars>
      </dgm:prSet>
      <dgm:spPr/>
      <dgm:t>
        <a:bodyPr/>
        <a:lstStyle/>
        <a:p>
          <a:endParaRPr lang="zh-TW" altLang="en-US"/>
        </a:p>
      </dgm:t>
    </dgm:pt>
    <dgm:pt modelId="{695D60C7-85B1-4C15-B303-5EC4774F52DA}" type="pres">
      <dgm:prSet presAssocID="{C188FF1F-CF8A-42C9-A936-09CB773A02F2}" presName="parentText" presStyleLbl="node1" presStyleIdx="4" presStyleCnt="5" custLinFactNeighborY="-7455">
        <dgm:presLayoutVars>
          <dgm:chMax val="0"/>
          <dgm:bulletEnabled val="1"/>
        </dgm:presLayoutVars>
      </dgm:prSet>
      <dgm:spPr/>
      <dgm:t>
        <a:bodyPr/>
        <a:lstStyle/>
        <a:p>
          <a:endParaRPr lang="zh-TW" altLang="en-US"/>
        </a:p>
      </dgm:t>
    </dgm:pt>
    <dgm:pt modelId="{28B8A778-CEA4-4F9B-B78B-509AB6C7DFBF}" type="pres">
      <dgm:prSet presAssocID="{C188FF1F-CF8A-42C9-A936-09CB773A02F2}" presName="childText" presStyleLbl="revTx" presStyleIdx="4" presStyleCnt="5">
        <dgm:presLayoutVars>
          <dgm:bulletEnabled val="1"/>
        </dgm:presLayoutVars>
      </dgm:prSet>
      <dgm:spPr/>
      <dgm:t>
        <a:bodyPr/>
        <a:lstStyle/>
        <a:p>
          <a:endParaRPr lang="zh-TW" altLang="en-US"/>
        </a:p>
      </dgm:t>
    </dgm:pt>
  </dgm:ptLst>
  <dgm:cxnLst>
    <dgm:cxn modelId="{27B507A1-50A5-41FB-8B50-0465B01DA2FB}" type="presOf" srcId="{08D98857-47EA-4588-A7BE-CDC2BA3B2AEE}" destId="{65526D20-A797-4A28-BA4A-D32CA5FF093A}" srcOrd="0" destOrd="0" presId="urn:microsoft.com/office/officeart/2005/8/layout/vList2"/>
    <dgm:cxn modelId="{9457A8BC-F4D3-45A1-86F8-353818FE419D}" srcId="{178D05D0-0AC6-4F4C-8748-12AA581443FF}" destId="{08D98857-47EA-4588-A7BE-CDC2BA3B2AEE}" srcOrd="0" destOrd="0" parTransId="{290DCE72-1FAF-4A92-89C6-E626BD6A53BB}" sibTransId="{BAC03AFB-5028-46F3-A762-00B6F287AED5}"/>
    <dgm:cxn modelId="{016027B6-16B6-434B-A17E-6C6B94A16AF5}" type="presOf" srcId="{178D05D0-0AC6-4F4C-8748-12AA581443FF}" destId="{5A3442BF-2B77-48C9-A922-1D30A263177F}" srcOrd="0" destOrd="0" presId="urn:microsoft.com/office/officeart/2005/8/layout/vList2"/>
    <dgm:cxn modelId="{E92DE8DD-AD76-42FC-8EF9-A82AEE2DC244}" type="presOf" srcId="{61F08ADA-1DE5-4B37-94FA-0DBEE1664453}" destId="{DE41ED66-607B-4FBE-A19E-B22C0369FD04}" srcOrd="0" destOrd="0" presId="urn:microsoft.com/office/officeart/2005/8/layout/vList2"/>
    <dgm:cxn modelId="{388A8BB6-D975-4E47-9149-CB8ABA4D1807}" type="presOf" srcId="{8FC90D3F-C8F0-4C8E-8151-0DCEF73A50A2}" destId="{168530FF-2DD9-475A-8317-82FB68AFFA70}" srcOrd="0" destOrd="0" presId="urn:microsoft.com/office/officeart/2005/8/layout/vList2"/>
    <dgm:cxn modelId="{258C924F-F15F-4313-B16B-8E22CF8DDB93}" srcId="{65712C98-29DE-4397-9B1F-10F20437B33A}" destId="{963BF005-AEFB-4D5C-9785-98AC8DA24788}" srcOrd="0" destOrd="0" parTransId="{07C87F09-419E-43ED-84EE-C969323017D8}" sibTransId="{9698CEE5-881A-4EEE-B32C-CA8D1FB05EDE}"/>
    <dgm:cxn modelId="{7D350FB5-293D-4384-9EEA-EF6C180ACA85}" type="presOf" srcId="{184AFAB8-3190-4A23-9314-2ECECB45E12A}" destId="{DC8E5CF8-555A-43A9-ACD9-0FA26321FFF1}" srcOrd="0" destOrd="0" presId="urn:microsoft.com/office/officeart/2005/8/layout/vList2"/>
    <dgm:cxn modelId="{3A594E91-A162-4D76-BFB5-66B13A04031B}" srcId="{A4052FF9-5516-456F-A9FF-85C41693ABCB}" destId="{8FC90D3F-C8F0-4C8E-8151-0DCEF73A50A2}" srcOrd="3" destOrd="0" parTransId="{6E1F090C-428D-4355-AFD0-3ADF14FA7D77}" sibTransId="{1BA2E438-DC40-4B24-9BC0-2D668067BC0F}"/>
    <dgm:cxn modelId="{49E87577-6485-4FC1-A277-4A1C527DEA2C}" srcId="{8FC90D3F-C8F0-4C8E-8151-0DCEF73A50A2}" destId="{184AFAB8-3190-4A23-9314-2ECECB45E12A}" srcOrd="0" destOrd="0" parTransId="{0EF18DEA-BD2A-416B-8CB0-A21BE8C27373}" sibTransId="{50B89E93-F86F-4066-B6E7-5B8FF89CBB34}"/>
    <dgm:cxn modelId="{3E2A68FC-22F8-455F-A3EE-E1324A79AC9D}" type="presOf" srcId="{AD0B3488-5018-402D-810A-1EBE6F8429D2}" destId="{28B8A778-CEA4-4F9B-B78B-509AB6C7DFBF}" srcOrd="0" destOrd="0" presId="urn:microsoft.com/office/officeart/2005/8/layout/vList2"/>
    <dgm:cxn modelId="{61ADFDE0-80FB-4C90-9937-3A133C622CCE}" srcId="{A4052FF9-5516-456F-A9FF-85C41693ABCB}" destId="{C188FF1F-CF8A-42C9-A936-09CB773A02F2}" srcOrd="4" destOrd="0" parTransId="{DC2EEF23-4E45-4EA9-87C1-9A3A8277D980}" sibTransId="{F497B03F-826D-4080-A8BA-C1F4E03E3F28}"/>
    <dgm:cxn modelId="{717D7815-F025-4F6F-BA9C-AD288202B188}" type="presOf" srcId="{A4052FF9-5516-456F-A9FF-85C41693ABCB}" destId="{4C08A69C-1D4F-4936-B023-2947F9A92467}" srcOrd="0" destOrd="0" presId="urn:microsoft.com/office/officeart/2005/8/layout/vList2"/>
    <dgm:cxn modelId="{4D8414C4-C9AE-4925-A587-7FA4203BDF4C}" type="presOf" srcId="{65712C98-29DE-4397-9B1F-10F20437B33A}" destId="{E47123F9-9DD4-461E-A6DD-077742E53444}" srcOrd="0" destOrd="0" presId="urn:microsoft.com/office/officeart/2005/8/layout/vList2"/>
    <dgm:cxn modelId="{A7869F9E-45F0-48E1-995B-7483E2958AC9}" type="presOf" srcId="{B2BBD6F4-04AF-4D6B-8959-649620A04D25}" destId="{C260F7C5-2E03-42F8-B6D0-A1BC1004D818}" srcOrd="0" destOrd="0" presId="urn:microsoft.com/office/officeart/2005/8/layout/vList2"/>
    <dgm:cxn modelId="{A03C0E98-BA79-4097-9D59-092B25F60575}" srcId="{A4052FF9-5516-456F-A9FF-85C41693ABCB}" destId="{61F08ADA-1DE5-4B37-94FA-0DBEE1664453}" srcOrd="2" destOrd="0" parTransId="{4254CED9-94FE-4585-A63F-74884B03487C}" sibTransId="{F6AB8BCE-63AE-494D-8AF4-FAC3680235E8}"/>
    <dgm:cxn modelId="{A31A8B59-9E3C-4F35-862C-790014B495AF}" type="presOf" srcId="{963BF005-AEFB-4D5C-9785-98AC8DA24788}" destId="{7C15EC2F-A975-4DDA-9347-B714598E970C}" srcOrd="0" destOrd="0" presId="urn:microsoft.com/office/officeart/2005/8/layout/vList2"/>
    <dgm:cxn modelId="{A119729D-993D-4209-975F-120350B52E3B}" srcId="{A4052FF9-5516-456F-A9FF-85C41693ABCB}" destId="{65712C98-29DE-4397-9B1F-10F20437B33A}" srcOrd="0" destOrd="0" parTransId="{CAE715C8-0610-4F65-9F7F-468F39FB9653}" sibTransId="{EC88C7A4-F6FF-445B-9274-067E9D57B216}"/>
    <dgm:cxn modelId="{3AD08E4F-624F-4BF2-BA8D-5D8854AAA019}" srcId="{C188FF1F-CF8A-42C9-A936-09CB773A02F2}" destId="{AD0B3488-5018-402D-810A-1EBE6F8429D2}" srcOrd="0" destOrd="0" parTransId="{276C8960-7D57-46F5-AD38-A9B64E353C99}" sibTransId="{F2CD696E-509D-48AC-A611-668F372C5B3E}"/>
    <dgm:cxn modelId="{4F39EB31-FDC3-4114-BEE7-4CF435C11E91}" srcId="{61F08ADA-1DE5-4B37-94FA-0DBEE1664453}" destId="{B2BBD6F4-04AF-4D6B-8959-649620A04D25}" srcOrd="0" destOrd="0" parTransId="{44C6C0BB-5748-415E-9CF3-4A39F1F2583A}" sibTransId="{8885AD9D-9454-4B8C-9493-A53849A4478B}"/>
    <dgm:cxn modelId="{84D4B3AB-9B6B-445D-8B8F-148996C909C8}" type="presOf" srcId="{C188FF1F-CF8A-42C9-A936-09CB773A02F2}" destId="{695D60C7-85B1-4C15-B303-5EC4774F52DA}" srcOrd="0" destOrd="0" presId="urn:microsoft.com/office/officeart/2005/8/layout/vList2"/>
    <dgm:cxn modelId="{F7BB395E-37FE-4A59-AAF9-2CE7E48023F2}" srcId="{A4052FF9-5516-456F-A9FF-85C41693ABCB}" destId="{178D05D0-0AC6-4F4C-8748-12AA581443FF}" srcOrd="1" destOrd="0" parTransId="{ECA88C52-8A5F-47A5-9C3A-6AD55319A1E8}" sibTransId="{B6ADD79E-986B-49C0-B3B4-EA0926F1B725}"/>
    <dgm:cxn modelId="{4FA52D7D-9110-410A-BC76-CE5278CD02D5}" type="presParOf" srcId="{4C08A69C-1D4F-4936-B023-2947F9A92467}" destId="{E47123F9-9DD4-461E-A6DD-077742E53444}" srcOrd="0" destOrd="0" presId="urn:microsoft.com/office/officeart/2005/8/layout/vList2"/>
    <dgm:cxn modelId="{DACCFE8F-2883-4761-923E-627FE4F562F6}" type="presParOf" srcId="{4C08A69C-1D4F-4936-B023-2947F9A92467}" destId="{7C15EC2F-A975-4DDA-9347-B714598E970C}" srcOrd="1" destOrd="0" presId="urn:microsoft.com/office/officeart/2005/8/layout/vList2"/>
    <dgm:cxn modelId="{12AB41EB-1AD2-48E2-926A-AF9B4495E344}" type="presParOf" srcId="{4C08A69C-1D4F-4936-B023-2947F9A92467}" destId="{5A3442BF-2B77-48C9-A922-1D30A263177F}" srcOrd="2" destOrd="0" presId="urn:microsoft.com/office/officeart/2005/8/layout/vList2"/>
    <dgm:cxn modelId="{3048B4C0-38CD-46CC-AD65-DBAB294457B7}" type="presParOf" srcId="{4C08A69C-1D4F-4936-B023-2947F9A92467}" destId="{65526D20-A797-4A28-BA4A-D32CA5FF093A}" srcOrd="3" destOrd="0" presId="urn:microsoft.com/office/officeart/2005/8/layout/vList2"/>
    <dgm:cxn modelId="{93C44AD9-FC17-4262-8080-38B299FAA8CA}" type="presParOf" srcId="{4C08A69C-1D4F-4936-B023-2947F9A92467}" destId="{DE41ED66-607B-4FBE-A19E-B22C0369FD04}" srcOrd="4" destOrd="0" presId="urn:microsoft.com/office/officeart/2005/8/layout/vList2"/>
    <dgm:cxn modelId="{49F1A2CA-0040-417E-9AB0-CE3FD5432009}" type="presParOf" srcId="{4C08A69C-1D4F-4936-B023-2947F9A92467}" destId="{C260F7C5-2E03-42F8-B6D0-A1BC1004D818}" srcOrd="5" destOrd="0" presId="urn:microsoft.com/office/officeart/2005/8/layout/vList2"/>
    <dgm:cxn modelId="{B516A631-89BD-446C-B205-125AE1C7CC19}" type="presParOf" srcId="{4C08A69C-1D4F-4936-B023-2947F9A92467}" destId="{168530FF-2DD9-475A-8317-82FB68AFFA70}" srcOrd="6" destOrd="0" presId="urn:microsoft.com/office/officeart/2005/8/layout/vList2"/>
    <dgm:cxn modelId="{04FDFDDB-B025-4ED3-B93C-772A53333DDC}" type="presParOf" srcId="{4C08A69C-1D4F-4936-B023-2947F9A92467}" destId="{DC8E5CF8-555A-43A9-ACD9-0FA26321FFF1}" srcOrd="7" destOrd="0" presId="urn:microsoft.com/office/officeart/2005/8/layout/vList2"/>
    <dgm:cxn modelId="{45089164-29D0-4A5F-ADEA-208C8A879642}" type="presParOf" srcId="{4C08A69C-1D4F-4936-B023-2947F9A92467}" destId="{695D60C7-85B1-4C15-B303-5EC4774F52DA}" srcOrd="8" destOrd="0" presId="urn:microsoft.com/office/officeart/2005/8/layout/vList2"/>
    <dgm:cxn modelId="{A7B3E367-B98D-40EC-AE15-61C91B7C27D8}" type="presParOf" srcId="{4C08A69C-1D4F-4936-B023-2947F9A92467}" destId="{28B8A778-CEA4-4F9B-B78B-509AB6C7DFB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07BE-1EF7-4CC0-9012-4B69187E3303}">
      <dsp:nvSpPr>
        <dsp:cNvPr id="0" name=""/>
        <dsp:cNvSpPr/>
      </dsp:nvSpPr>
      <dsp:spPr>
        <a:xfrm>
          <a:off x="1149132" y="17284"/>
          <a:ext cx="8225739" cy="119798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179" numCol="1" spcCol="1270" anchor="ctr" anchorCtr="0">
          <a:noAutofit/>
        </a:bodyPr>
        <a:lstStyle/>
        <a:p>
          <a:pPr lvl="0" algn="l" defTabSz="1066800" rtl="0">
            <a:lnSpc>
              <a:spcPct val="90000"/>
            </a:lnSpc>
            <a:spcBef>
              <a:spcPct val="0"/>
            </a:spcBef>
            <a:spcAft>
              <a:spcPct val="35000"/>
            </a:spcAft>
          </a:pPr>
          <a:r>
            <a:rPr lang="en-US" sz="2400" b="1" kern="1200" dirty="0" smtClean="0">
              <a:latin typeface="標楷體" panose="03000509000000000000" pitchFamily="65" charset="-120"/>
              <a:ea typeface="標楷體" panose="03000509000000000000" pitchFamily="65" charset="-120"/>
            </a:rPr>
            <a:t>104</a:t>
          </a:r>
          <a:r>
            <a:rPr lang="zh-TW" sz="2400" b="1" kern="1200" dirty="0" smtClean="0">
              <a:latin typeface="標楷體" panose="03000509000000000000" pitchFamily="65" charset="-120"/>
              <a:ea typeface="標楷體" panose="03000509000000000000" pitchFamily="65" charset="-120"/>
            </a:rPr>
            <a:t>年</a:t>
          </a:r>
          <a:r>
            <a:rPr lang="zh-TW" altLang="en-US" sz="2400" b="1" kern="1200" dirty="0" smtClean="0">
              <a:latin typeface="標楷體" panose="03000509000000000000" pitchFamily="65" charset="-120"/>
              <a:ea typeface="標楷體" panose="03000509000000000000" pitchFamily="65" charset="-120"/>
            </a:rPr>
            <a:t>起</a:t>
          </a:r>
          <a:r>
            <a:rPr lang="en-US" altLang="zh-TW" sz="2400" b="1" kern="1200" dirty="0" smtClean="0">
              <a:latin typeface="標楷體" panose="03000509000000000000" pitchFamily="65" charset="-120"/>
              <a:ea typeface="標楷體" panose="03000509000000000000" pitchFamily="65" charset="-120"/>
            </a:rPr>
            <a:t>(</a:t>
          </a:r>
          <a:r>
            <a:rPr lang="zh-TW" altLang="en-US" sz="2400" b="1" kern="1200" dirty="0" smtClean="0">
              <a:latin typeface="標楷體" panose="03000509000000000000" pitchFamily="65" charset="-120"/>
              <a:ea typeface="標楷體" panose="03000509000000000000" pitchFamily="65" charset="-120"/>
            </a:rPr>
            <a:t>編製前一年度</a:t>
          </a:r>
          <a:r>
            <a:rPr lang="en-US" altLang="zh-TW" sz="2400" b="1" kern="1200" dirty="0" smtClean="0">
              <a:latin typeface="標楷體" panose="03000509000000000000" pitchFamily="65" charset="-120"/>
              <a:ea typeface="標楷體" panose="03000509000000000000" pitchFamily="65" charset="-120"/>
            </a:rPr>
            <a:t>CSR</a:t>
          </a:r>
          <a:r>
            <a:rPr lang="zh-TW" altLang="en-US" sz="2400" b="1" kern="1200" dirty="0" smtClean="0">
              <a:latin typeface="標楷體" panose="03000509000000000000" pitchFamily="65" charset="-120"/>
              <a:ea typeface="標楷體" panose="03000509000000000000" pitchFamily="65" charset="-120"/>
            </a:rPr>
            <a:t>報告書</a:t>
          </a:r>
          <a:r>
            <a:rPr lang="en-US" altLang="zh-TW" sz="2400" b="1" kern="1200" dirty="0" smtClean="0">
              <a:latin typeface="標楷體" panose="03000509000000000000" pitchFamily="65" charset="-120"/>
              <a:ea typeface="標楷體" panose="03000509000000000000" pitchFamily="65" charset="-120"/>
            </a:rPr>
            <a:t>)</a:t>
          </a:r>
          <a:endParaRPr lang="zh-TW" sz="2400" b="1" kern="1200" dirty="0">
            <a:latin typeface="標楷體" panose="03000509000000000000" pitchFamily="65" charset="-120"/>
            <a:ea typeface="標楷體" panose="03000509000000000000" pitchFamily="65" charset="-120"/>
          </a:endParaRPr>
        </a:p>
      </dsp:txBody>
      <dsp:txXfrm>
        <a:off x="1149132" y="316779"/>
        <a:ext cx="7926244" cy="598991"/>
      </dsp:txXfrm>
    </dsp:sp>
    <dsp:sp modelId="{1A7D9D7A-D489-4C29-B0BC-D85186AC886B}">
      <dsp:nvSpPr>
        <dsp:cNvPr id="0" name=""/>
        <dsp:cNvSpPr/>
      </dsp:nvSpPr>
      <dsp:spPr>
        <a:xfrm>
          <a:off x="1170236" y="907003"/>
          <a:ext cx="3583269" cy="299400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食品工業</a:t>
          </a:r>
          <a:endParaRPr lang="en-US" altLang="zh-TW" sz="2200" b="1" kern="1200" dirty="0" smtClean="0">
            <a:latin typeface="標楷體" panose="03000509000000000000" pitchFamily="65" charset="-120"/>
            <a:ea typeface="標楷體" panose="03000509000000000000" pitchFamily="65" charset="-120"/>
          </a:endParaRPr>
        </a:p>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化學工業</a:t>
          </a:r>
          <a:endParaRPr lang="en-US" altLang="zh-TW" sz="2200" b="1" kern="1200" dirty="0" smtClean="0">
            <a:latin typeface="標楷體" panose="03000509000000000000" pitchFamily="65" charset="-120"/>
            <a:ea typeface="標楷體" panose="03000509000000000000" pitchFamily="65" charset="-120"/>
          </a:endParaRPr>
        </a:p>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金融業</a:t>
          </a:r>
          <a:endParaRPr lang="en-US" altLang="zh-TW" sz="2200" b="1" kern="1200" dirty="0" smtClean="0">
            <a:latin typeface="標楷體" panose="03000509000000000000" pitchFamily="65" charset="-120"/>
            <a:ea typeface="標楷體" panose="03000509000000000000" pitchFamily="65" charset="-120"/>
          </a:endParaRPr>
        </a:p>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股本</a:t>
          </a:r>
          <a:r>
            <a:rPr lang="en-US" sz="2200" b="1" kern="1200" dirty="0" smtClean="0">
              <a:latin typeface="標楷體" panose="03000509000000000000" pitchFamily="65" charset="-120"/>
              <a:ea typeface="標楷體" panose="03000509000000000000" pitchFamily="65" charset="-120"/>
            </a:rPr>
            <a:t>&gt;100</a:t>
          </a:r>
          <a:r>
            <a:rPr lang="zh-TW" sz="2200" b="1" kern="1200" dirty="0" smtClean="0">
              <a:latin typeface="標楷體" panose="03000509000000000000" pitchFamily="65" charset="-120"/>
              <a:ea typeface="標楷體" panose="03000509000000000000" pitchFamily="65" charset="-120"/>
            </a:rPr>
            <a:t>億元</a:t>
          </a:r>
          <a:endParaRPr lang="en-US" altLang="zh-TW" sz="2200" b="1" kern="1200" dirty="0" smtClean="0">
            <a:latin typeface="標楷體" panose="03000509000000000000" pitchFamily="65" charset="-120"/>
            <a:ea typeface="標楷體" panose="03000509000000000000" pitchFamily="65" charset="-120"/>
          </a:endParaRPr>
        </a:p>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餐飲收入達營收</a:t>
          </a:r>
          <a:r>
            <a:rPr lang="en-US" sz="2200" b="1" kern="1200" dirty="0" smtClean="0">
              <a:latin typeface="標楷體" panose="03000509000000000000" pitchFamily="65" charset="-120"/>
              <a:ea typeface="標楷體" panose="03000509000000000000" pitchFamily="65" charset="-120"/>
            </a:rPr>
            <a:t>50%</a:t>
          </a:r>
          <a:r>
            <a:rPr lang="zh-TW" sz="2200" b="1" kern="1200" dirty="0" smtClean="0">
              <a:latin typeface="標楷體" panose="03000509000000000000" pitchFamily="65" charset="-120"/>
              <a:ea typeface="標楷體" panose="03000509000000000000" pitchFamily="65" charset="-120"/>
            </a:rPr>
            <a:t>者</a:t>
          </a:r>
          <a:endParaRPr lang="zh-TW" sz="2200" b="1" kern="1200" dirty="0">
            <a:latin typeface="標楷體" panose="03000509000000000000" pitchFamily="65" charset="-120"/>
            <a:ea typeface="標楷體" panose="03000509000000000000" pitchFamily="65" charset="-120"/>
          </a:endParaRPr>
        </a:p>
      </dsp:txBody>
      <dsp:txXfrm>
        <a:off x="1170236" y="907003"/>
        <a:ext cx="3583269" cy="2994008"/>
      </dsp:txXfrm>
    </dsp:sp>
    <dsp:sp modelId="{666D5159-DE84-44E0-B311-D21151652C12}">
      <dsp:nvSpPr>
        <dsp:cNvPr id="0" name=""/>
        <dsp:cNvSpPr/>
      </dsp:nvSpPr>
      <dsp:spPr>
        <a:xfrm>
          <a:off x="4686709" y="416335"/>
          <a:ext cx="4693114" cy="1197981"/>
        </a:xfrm>
        <a:prstGeom prst="rightArrow">
          <a:avLst>
            <a:gd name="adj1" fmla="val 50000"/>
            <a:gd name="adj2" fmla="val 50000"/>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179" numCol="1" spcCol="1270" anchor="ctr" anchorCtr="0">
          <a:noAutofit/>
        </a:bodyPr>
        <a:lstStyle/>
        <a:p>
          <a:pPr lvl="0" algn="l" defTabSz="1066800" rtl="0">
            <a:lnSpc>
              <a:spcPct val="90000"/>
            </a:lnSpc>
            <a:spcBef>
              <a:spcPct val="0"/>
            </a:spcBef>
            <a:spcAft>
              <a:spcPct val="35000"/>
            </a:spcAft>
          </a:pPr>
          <a:r>
            <a:rPr lang="en-US" sz="2400" b="1" kern="1200" dirty="0" smtClean="0">
              <a:latin typeface="標楷體" panose="03000509000000000000" pitchFamily="65" charset="-120"/>
              <a:ea typeface="標楷體" panose="03000509000000000000" pitchFamily="65" charset="-120"/>
            </a:rPr>
            <a:t>106</a:t>
          </a:r>
          <a:r>
            <a:rPr lang="zh-TW" sz="2400" b="1" kern="1200" dirty="0" smtClean="0">
              <a:latin typeface="標楷體" panose="03000509000000000000" pitchFamily="65" charset="-120"/>
              <a:ea typeface="標楷體" panose="03000509000000000000" pitchFamily="65" charset="-120"/>
            </a:rPr>
            <a:t>年</a:t>
          </a:r>
          <a:r>
            <a:rPr lang="zh-TW" altLang="en-US" sz="2400" b="1" kern="1200" dirty="0" smtClean="0">
              <a:latin typeface="標楷體" panose="03000509000000000000" pitchFamily="65" charset="-120"/>
              <a:ea typeface="標楷體" panose="03000509000000000000" pitchFamily="65" charset="-120"/>
            </a:rPr>
            <a:t>起</a:t>
          </a:r>
          <a:endParaRPr lang="zh-TW" sz="2400" b="1" kern="1200" dirty="0">
            <a:latin typeface="標楷體" panose="03000509000000000000" pitchFamily="65" charset="-120"/>
            <a:ea typeface="標楷體" panose="03000509000000000000" pitchFamily="65" charset="-120"/>
          </a:endParaRPr>
        </a:p>
      </dsp:txBody>
      <dsp:txXfrm>
        <a:off x="4686709" y="715830"/>
        <a:ext cx="4393619" cy="598991"/>
      </dsp:txXfrm>
    </dsp:sp>
    <dsp:sp modelId="{8F2D057C-91B9-4E77-91C0-B57341F27D76}">
      <dsp:nvSpPr>
        <dsp:cNvPr id="0" name=""/>
        <dsp:cNvSpPr/>
      </dsp:nvSpPr>
      <dsp:spPr>
        <a:xfrm>
          <a:off x="4711449" y="1322184"/>
          <a:ext cx="2135409" cy="2586090"/>
        </a:xfrm>
        <a:prstGeom prst="rect">
          <a:avLst/>
        </a:prstGeom>
        <a:solidFill>
          <a:schemeClr val="lt1">
            <a:hueOff val="0"/>
            <a:satOff val="0"/>
            <a:lumOff val="0"/>
            <a:alphaOff val="0"/>
          </a:schemeClr>
        </a:solidFill>
        <a:ln w="25400" cap="flat" cmpd="sng" algn="ctr">
          <a:solidFill>
            <a:schemeClr val="accent3">
              <a:hueOff val="-8413220"/>
              <a:satOff val="-4326"/>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b="1" kern="1200" dirty="0" smtClean="0">
              <a:latin typeface="標楷體" panose="03000509000000000000" pitchFamily="65" charset="-120"/>
              <a:ea typeface="標楷體" panose="03000509000000000000" pitchFamily="65" charset="-120"/>
            </a:rPr>
            <a:t>股本</a:t>
          </a:r>
          <a:r>
            <a:rPr lang="en-US" sz="2200" b="1" kern="1200" dirty="0" smtClean="0">
              <a:latin typeface="標楷體" panose="03000509000000000000" pitchFamily="65" charset="-120"/>
              <a:ea typeface="標楷體" panose="03000509000000000000" pitchFamily="65" charset="-120"/>
            </a:rPr>
            <a:t>&gt;50</a:t>
          </a:r>
          <a:r>
            <a:rPr lang="zh-TW" sz="2200" b="1" kern="1200" dirty="0" smtClean="0">
              <a:latin typeface="標楷體" panose="03000509000000000000" pitchFamily="65" charset="-120"/>
              <a:ea typeface="標楷體" panose="03000509000000000000" pitchFamily="65" charset="-120"/>
            </a:rPr>
            <a:t>億元以上，且無累積虧損者</a:t>
          </a:r>
          <a:endParaRPr lang="zh-TW" sz="2200" b="1" kern="1200" dirty="0">
            <a:latin typeface="標楷體" panose="03000509000000000000" pitchFamily="65" charset="-120"/>
            <a:ea typeface="標楷體" panose="03000509000000000000" pitchFamily="65" charset="-120"/>
          </a:endParaRPr>
        </a:p>
      </dsp:txBody>
      <dsp:txXfrm>
        <a:off x="4711449" y="1322184"/>
        <a:ext cx="2135409" cy="2586090"/>
      </dsp:txXfrm>
    </dsp:sp>
    <dsp:sp modelId="{9C747BDF-D983-4C1B-9E36-645FB3C25F74}">
      <dsp:nvSpPr>
        <dsp:cNvPr id="0" name=""/>
        <dsp:cNvSpPr/>
      </dsp:nvSpPr>
      <dsp:spPr>
        <a:xfrm>
          <a:off x="6820317" y="805432"/>
          <a:ext cx="2560050" cy="1197981"/>
        </a:xfrm>
        <a:prstGeom prst="rightArrow">
          <a:avLst>
            <a:gd name="adj1" fmla="val 50000"/>
            <a:gd name="adj2" fmla="val 50000"/>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179" numCol="1" spcCol="1270" anchor="ctr" anchorCtr="0">
          <a:noAutofit/>
        </a:bodyPr>
        <a:lstStyle/>
        <a:p>
          <a:pPr lvl="0" algn="l" defTabSz="1066800" rtl="0">
            <a:lnSpc>
              <a:spcPct val="90000"/>
            </a:lnSpc>
            <a:spcBef>
              <a:spcPct val="0"/>
            </a:spcBef>
            <a:spcAft>
              <a:spcPct val="35000"/>
            </a:spcAft>
          </a:pPr>
          <a:r>
            <a:rPr lang="en-US" sz="2400" b="1" kern="1200" dirty="0" smtClean="0">
              <a:latin typeface="標楷體" panose="03000509000000000000" pitchFamily="65" charset="-120"/>
              <a:ea typeface="標楷體" panose="03000509000000000000" pitchFamily="65" charset="-120"/>
            </a:rPr>
            <a:t>108</a:t>
          </a:r>
          <a:r>
            <a:rPr lang="zh-TW" sz="2400" b="1" kern="1200" dirty="0" smtClean="0">
              <a:latin typeface="標楷體" panose="03000509000000000000" pitchFamily="65" charset="-120"/>
              <a:ea typeface="標楷體" panose="03000509000000000000" pitchFamily="65" charset="-120"/>
            </a:rPr>
            <a:t>年度</a:t>
          </a:r>
          <a:r>
            <a:rPr lang="zh-TW" altLang="en-US" sz="2400" b="1" kern="1200" dirty="0" smtClean="0">
              <a:latin typeface="標楷體" panose="03000509000000000000" pitchFamily="65" charset="-120"/>
              <a:ea typeface="標楷體" panose="03000509000000000000" pitchFamily="65" charset="-120"/>
            </a:rPr>
            <a:t>起</a:t>
          </a:r>
          <a:endParaRPr lang="zh-TW" sz="2400" b="1" kern="1200" dirty="0">
            <a:latin typeface="標楷體" panose="03000509000000000000" pitchFamily="65" charset="-120"/>
            <a:ea typeface="標楷體" panose="03000509000000000000" pitchFamily="65" charset="-120"/>
          </a:endParaRPr>
        </a:p>
      </dsp:txBody>
      <dsp:txXfrm>
        <a:off x="6820317" y="1104927"/>
        <a:ext cx="2260555" cy="598991"/>
      </dsp:txXfrm>
    </dsp:sp>
    <dsp:sp modelId="{287F1D34-0C3F-422F-8ECB-57131C5435BD}">
      <dsp:nvSpPr>
        <dsp:cNvPr id="0" name=""/>
        <dsp:cNvSpPr/>
      </dsp:nvSpPr>
      <dsp:spPr>
        <a:xfrm>
          <a:off x="6820307" y="1676935"/>
          <a:ext cx="1973466" cy="2241847"/>
        </a:xfrm>
        <a:prstGeom prst="rect">
          <a:avLst/>
        </a:prstGeom>
        <a:solidFill>
          <a:schemeClr val="lt1">
            <a:hueOff val="0"/>
            <a:satOff val="0"/>
            <a:lumOff val="0"/>
            <a:alphaOff val="0"/>
          </a:schemeClr>
        </a:solidFill>
        <a:ln w="25400" cap="flat" cmpd="sng" algn="ctr">
          <a:solidFill>
            <a:schemeClr val="accent3">
              <a:hueOff val="-16826440"/>
              <a:satOff val="-865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altLang="en-US" sz="2200" b="1" kern="1200" dirty="0" smtClean="0">
              <a:latin typeface="標楷體" panose="03000509000000000000" pitchFamily="65" charset="-120"/>
              <a:ea typeface="標楷體" panose="03000509000000000000" pitchFamily="65" charset="-120"/>
            </a:rPr>
            <a:t>有累積虧損之</a:t>
          </a:r>
          <a:r>
            <a:rPr lang="zh-TW" sz="2200" b="1" kern="1200" dirty="0" smtClean="0">
              <a:latin typeface="標楷體" panose="03000509000000000000" pitchFamily="65" charset="-120"/>
              <a:ea typeface="標楷體" panose="03000509000000000000" pitchFamily="65" charset="-120"/>
            </a:rPr>
            <a:t>股本</a:t>
          </a:r>
          <a:r>
            <a:rPr lang="en-US" sz="2200" b="1" kern="1200" dirty="0" smtClean="0">
              <a:latin typeface="標楷體" panose="03000509000000000000" pitchFamily="65" charset="-120"/>
              <a:ea typeface="標楷體" panose="03000509000000000000" pitchFamily="65" charset="-120"/>
            </a:rPr>
            <a:t>&gt;50</a:t>
          </a:r>
          <a:r>
            <a:rPr lang="zh-TW" sz="2200" b="1" kern="1200" dirty="0" smtClean="0">
              <a:latin typeface="標楷體" panose="03000509000000000000" pitchFamily="65" charset="-120"/>
              <a:ea typeface="標楷體" panose="03000509000000000000" pitchFamily="65" charset="-120"/>
            </a:rPr>
            <a:t>億元以上</a:t>
          </a:r>
          <a:r>
            <a:rPr lang="zh-TW" altLang="en-US" sz="2200" b="1" kern="1200" dirty="0" smtClean="0">
              <a:latin typeface="標楷體" panose="03000509000000000000" pitchFamily="65" charset="-120"/>
              <a:ea typeface="標楷體" panose="03000509000000000000" pitchFamily="65" charset="-120"/>
            </a:rPr>
            <a:t>之公司</a:t>
          </a:r>
          <a:endParaRPr lang="zh-TW" sz="2200" b="1" kern="1200" dirty="0">
            <a:latin typeface="標楷體" panose="03000509000000000000" pitchFamily="65" charset="-120"/>
            <a:ea typeface="標楷體" panose="03000509000000000000" pitchFamily="65" charset="-120"/>
          </a:endParaRPr>
        </a:p>
      </dsp:txBody>
      <dsp:txXfrm>
        <a:off x="6820307" y="1676935"/>
        <a:ext cx="1973466" cy="2241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6B56-A669-438A-898D-F4FD38E3586C}">
      <dsp:nvSpPr>
        <dsp:cNvPr id="0" name=""/>
        <dsp:cNvSpPr/>
      </dsp:nvSpPr>
      <dsp:spPr>
        <a:xfrm rot="5400000">
          <a:off x="6108738" y="-3119212"/>
          <a:ext cx="1283216" cy="752268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供應鏈管理暨採購實務、保障顧客健康與安全、產品及服務標示及法規遵循考量面之具體管理方針及績效指標</a:t>
          </a:r>
          <a:endParaRPr lang="zh-TW" altLang="en-US" sz="2000" kern="1200" dirty="0">
            <a:latin typeface="標楷體" panose="03000509000000000000" pitchFamily="65" charset="-120"/>
            <a:ea typeface="標楷體" panose="03000509000000000000" pitchFamily="65" charset="-120"/>
          </a:endParaRPr>
        </a:p>
        <a:p>
          <a:pPr marL="228600" lvl="1" indent="-228600" algn="l" defTabSz="889000">
            <a:lnSpc>
              <a:spcPct val="90000"/>
            </a:lnSpc>
            <a:spcBef>
              <a:spcPct val="0"/>
            </a:spcBef>
            <a:spcAft>
              <a:spcPct val="15000"/>
            </a:spcAft>
            <a:buChar char="••"/>
          </a:pPr>
          <a:r>
            <a:rPr lang="en-US" altLang="zh-TW" sz="2000" kern="1200" dirty="0" smtClean="0">
              <a:latin typeface="標楷體" panose="03000509000000000000" pitchFamily="65" charset="-120"/>
              <a:ea typeface="標楷體" panose="03000509000000000000" pitchFamily="65" charset="-120"/>
            </a:rPr>
            <a:t>7</a:t>
          </a:r>
          <a:r>
            <a:rPr lang="zh-TW" altLang="en-US" sz="2000" kern="1200" dirty="0" smtClean="0">
              <a:latin typeface="標楷體" panose="03000509000000000000" pitchFamily="65" charset="-120"/>
              <a:ea typeface="標楷體" panose="03000509000000000000" pitchFamily="65" charset="-120"/>
            </a:rPr>
            <a:t>項強制揭露績效指標</a:t>
          </a:r>
          <a:endParaRPr lang="zh-TW" altLang="en-US" sz="2000" kern="1200" dirty="0">
            <a:latin typeface="標楷體" panose="03000509000000000000" pitchFamily="65" charset="-120"/>
            <a:ea typeface="標楷體" panose="03000509000000000000" pitchFamily="65" charset="-120"/>
          </a:endParaRPr>
        </a:p>
      </dsp:txBody>
      <dsp:txXfrm rot="-5400000">
        <a:off x="2989004" y="63163"/>
        <a:ext cx="7460044" cy="1157934"/>
      </dsp:txXfrm>
    </dsp:sp>
    <dsp:sp modelId="{4B23BFA5-4F03-49AC-AEAB-86F1EA906A79}">
      <dsp:nvSpPr>
        <dsp:cNvPr id="0" name=""/>
        <dsp:cNvSpPr/>
      </dsp:nvSpPr>
      <dsp:spPr>
        <a:xfrm>
          <a:off x="1148" y="2380"/>
          <a:ext cx="2987854" cy="12794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食品工業</a:t>
          </a:r>
          <a:endParaRPr lang="en-US" altLang="zh-TW" sz="2000" kern="1200" dirty="0" smtClean="0">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餐飲收入占營</a:t>
          </a:r>
          <a:r>
            <a:rPr lang="zh-TW" altLang="en-US" sz="2000" kern="1200" dirty="0" smtClean="0">
              <a:latin typeface="標楷體" panose="03000509000000000000" pitchFamily="65" charset="-120"/>
              <a:ea typeface="標楷體" panose="03000509000000000000" pitchFamily="65" charset="-120"/>
            </a:rPr>
            <a:t>收</a:t>
          </a:r>
          <a:r>
            <a:rPr lang="en-US" altLang="zh-TW" sz="2000" kern="1200" dirty="0" smtClean="0">
              <a:latin typeface="標楷體" panose="03000509000000000000" pitchFamily="65" charset="-120"/>
              <a:ea typeface="標楷體" panose="03000509000000000000" pitchFamily="65" charset="-120"/>
            </a:rPr>
            <a:t>50%</a:t>
          </a:r>
          <a:r>
            <a:rPr lang="zh-TW" altLang="en-US" sz="2000" kern="1200" dirty="0" smtClean="0">
              <a:latin typeface="標楷體" panose="03000509000000000000" pitchFamily="65" charset="-120"/>
              <a:ea typeface="標楷體" panose="03000509000000000000" pitchFamily="65" charset="-120"/>
            </a:rPr>
            <a:t>以上</a:t>
          </a:r>
          <a:endParaRPr lang="zh-TW" altLang="en-US" sz="2000" kern="1200" dirty="0">
            <a:latin typeface="標楷體" panose="03000509000000000000" pitchFamily="65" charset="-120"/>
            <a:ea typeface="標楷體" panose="03000509000000000000" pitchFamily="65" charset="-120"/>
          </a:endParaRPr>
        </a:p>
      </dsp:txBody>
      <dsp:txXfrm>
        <a:off x="63608" y="64840"/>
        <a:ext cx="2862934" cy="1154579"/>
      </dsp:txXfrm>
    </dsp:sp>
    <dsp:sp modelId="{0839574C-81D7-4A06-A06E-F57BF9DECD7E}">
      <dsp:nvSpPr>
        <dsp:cNvPr id="0" name=""/>
        <dsp:cNvSpPr/>
      </dsp:nvSpPr>
      <dsp:spPr>
        <a:xfrm rot="5400000">
          <a:off x="6039344" y="-1765292"/>
          <a:ext cx="1392218" cy="7557422"/>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zh-TW" altLang="en-US" sz="1800" kern="1200" dirty="0">
            <a:latin typeface="標楷體" panose="03000509000000000000" pitchFamily="65" charset="-120"/>
            <a:ea typeface="標楷體" panose="03000509000000000000" pitchFamily="65" charset="-120"/>
          </a:endParaRPr>
        </a:p>
        <a:p>
          <a:pPr marL="228600" lvl="1" indent="-228600" algn="just"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企業本身及其供應鏈為降低產品、活動或服務對於環境之負面衝擊，暨為保障員工職業健康與安全，及利害相關民眾之生命財產安全而採取之具體、有效機制及作為。至少應包含原料、 物料及本身終端產品之製造或運送過程管理、廠區內外事故之緊急應變機制及其績效指標</a:t>
          </a:r>
          <a:endParaRPr lang="zh-TW" altLang="en-US" sz="2000" kern="1200" dirty="0">
            <a:latin typeface="標楷體" panose="03000509000000000000" pitchFamily="65" charset="-120"/>
            <a:ea typeface="標楷體" panose="03000509000000000000" pitchFamily="65" charset="-120"/>
          </a:endParaRPr>
        </a:p>
        <a:p>
          <a:pPr marL="171450" lvl="1" indent="-171450" algn="l" defTabSz="711200">
            <a:lnSpc>
              <a:spcPct val="90000"/>
            </a:lnSpc>
            <a:spcBef>
              <a:spcPct val="0"/>
            </a:spcBef>
            <a:spcAft>
              <a:spcPct val="15000"/>
            </a:spcAft>
            <a:buChar char="••"/>
          </a:pPr>
          <a:endParaRPr lang="zh-TW" altLang="en-US" sz="1600" kern="1200" dirty="0">
            <a:latin typeface="標楷體" panose="03000509000000000000" pitchFamily="65" charset="-120"/>
            <a:ea typeface="標楷體" panose="03000509000000000000" pitchFamily="65" charset="-120"/>
          </a:endParaRPr>
        </a:p>
      </dsp:txBody>
      <dsp:txXfrm rot="-5400000">
        <a:off x="2956742" y="1385272"/>
        <a:ext cx="7489460" cy="1256294"/>
      </dsp:txXfrm>
    </dsp:sp>
    <dsp:sp modelId="{9707D61F-FEE6-4FE4-96A7-A5EBAF2F134E}">
      <dsp:nvSpPr>
        <dsp:cNvPr id="0" name=""/>
        <dsp:cNvSpPr/>
      </dsp:nvSpPr>
      <dsp:spPr>
        <a:xfrm>
          <a:off x="0" y="1336196"/>
          <a:ext cx="2955594" cy="1346077"/>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化學工業</a:t>
          </a:r>
          <a:endParaRPr lang="zh-TW" altLang="en-US" sz="2400" kern="1200" dirty="0">
            <a:latin typeface="標楷體" panose="03000509000000000000" pitchFamily="65" charset="-120"/>
            <a:ea typeface="標楷體" panose="03000509000000000000" pitchFamily="65" charset="-120"/>
          </a:endParaRPr>
        </a:p>
      </dsp:txBody>
      <dsp:txXfrm>
        <a:off x="65710" y="1401906"/>
        <a:ext cx="2824174" cy="1214657"/>
      </dsp:txXfrm>
    </dsp:sp>
    <dsp:sp modelId="{F7A4B06B-5E20-4592-94DC-0809DBAC6740}">
      <dsp:nvSpPr>
        <dsp:cNvPr id="0" name=""/>
        <dsp:cNvSpPr/>
      </dsp:nvSpPr>
      <dsp:spPr>
        <a:xfrm rot="5400000">
          <a:off x="5918383" y="-203351"/>
          <a:ext cx="1649616" cy="7542518"/>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加強揭露經濟績效及企業金融商品或服務之環境面與社會面之具體管理方針及績效指標。前述企業金融商品或服務至少應包含放貸、專案融資、共同基金、保險及企業本身投資等。</a:t>
          </a:r>
          <a:endParaRPr lang="zh-TW" altLang="en-US" sz="2000" kern="1200" dirty="0">
            <a:latin typeface="標楷體" panose="03000509000000000000" pitchFamily="65" charset="-120"/>
            <a:ea typeface="標楷體" panose="03000509000000000000" pitchFamily="65" charset="-120"/>
          </a:endParaRPr>
        </a:p>
        <a:p>
          <a:pPr marL="228600" lvl="1" indent="-228600" algn="just" defTabSz="889000">
            <a:lnSpc>
              <a:spcPct val="90000"/>
            </a:lnSpc>
            <a:spcBef>
              <a:spcPct val="0"/>
            </a:spcBef>
            <a:spcAft>
              <a:spcPct val="15000"/>
            </a:spcAft>
            <a:buChar char="••"/>
          </a:pPr>
          <a:r>
            <a:rPr lang="en-US" altLang="zh-TW" sz="2000" kern="1200" dirty="0" smtClean="0">
              <a:latin typeface="標楷體" panose="03000509000000000000" pitchFamily="65" charset="-120"/>
              <a:ea typeface="標楷體" panose="03000509000000000000" pitchFamily="65" charset="-120"/>
            </a:rPr>
            <a:t>2</a:t>
          </a:r>
          <a:r>
            <a:rPr lang="zh-TW" altLang="en-US" sz="2000" kern="1200" dirty="0" smtClean="0">
              <a:latin typeface="標楷體" panose="03000509000000000000" pitchFamily="65" charset="-120"/>
              <a:ea typeface="標楷體" panose="03000509000000000000" pitchFamily="65" charset="-120"/>
            </a:rPr>
            <a:t>項強制揭露績效指標</a:t>
          </a:r>
          <a:endParaRPr lang="zh-TW" altLang="en-US" sz="2000" kern="1200" dirty="0">
            <a:latin typeface="標楷體" panose="03000509000000000000" pitchFamily="65" charset="-120"/>
            <a:ea typeface="標楷體" panose="03000509000000000000" pitchFamily="65" charset="-120"/>
          </a:endParaRPr>
        </a:p>
      </dsp:txBody>
      <dsp:txXfrm rot="-5400000">
        <a:off x="2971932" y="2823628"/>
        <a:ext cx="7461990" cy="1488560"/>
      </dsp:txXfrm>
    </dsp:sp>
    <dsp:sp modelId="{DB3B4105-CDB3-498C-B712-B813AAE88ACC}">
      <dsp:nvSpPr>
        <dsp:cNvPr id="0" name=""/>
        <dsp:cNvSpPr/>
      </dsp:nvSpPr>
      <dsp:spPr>
        <a:xfrm>
          <a:off x="11732" y="2799032"/>
          <a:ext cx="2970783" cy="1490441"/>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金融業</a:t>
          </a:r>
          <a:endParaRPr lang="zh-TW" altLang="en-US" sz="2400" kern="1200" dirty="0">
            <a:latin typeface="標楷體" panose="03000509000000000000" pitchFamily="65" charset="-120"/>
            <a:ea typeface="標楷體" panose="03000509000000000000" pitchFamily="65" charset="-120"/>
          </a:endParaRPr>
        </a:p>
      </dsp:txBody>
      <dsp:txXfrm>
        <a:off x="84489" y="2871789"/>
        <a:ext cx="2825269" cy="1344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123F9-9DD4-461E-A6DD-077742E53444}">
      <dsp:nvSpPr>
        <dsp:cNvPr id="0" name=""/>
        <dsp:cNvSpPr/>
      </dsp:nvSpPr>
      <dsp:spPr>
        <a:xfrm>
          <a:off x="0" y="774"/>
          <a:ext cx="9999132" cy="5965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標楷體" panose="03000509000000000000" pitchFamily="65" charset="-120"/>
              <a:ea typeface="標楷體" panose="03000509000000000000" pitchFamily="65" charset="-120"/>
            </a:rPr>
            <a:t>未深入了解</a:t>
          </a:r>
          <a:r>
            <a:rPr lang="en-US" altLang="zh-TW" sz="2400" b="1" kern="1200" dirty="0" smtClean="0">
              <a:latin typeface="標楷體" panose="03000509000000000000" pitchFamily="65" charset="-120"/>
              <a:ea typeface="標楷體" panose="03000509000000000000" pitchFamily="65" charset="-120"/>
            </a:rPr>
            <a:t>GRI</a:t>
          </a:r>
          <a:r>
            <a:rPr lang="zh-TW" altLang="en-US" sz="2400" b="1" kern="1200" dirty="0" smtClean="0">
              <a:latin typeface="標楷體" panose="03000509000000000000" pitchFamily="65" charset="-120"/>
              <a:ea typeface="標楷體" panose="03000509000000000000" pitchFamily="65" charset="-120"/>
            </a:rPr>
            <a:t> </a:t>
          </a:r>
          <a:r>
            <a:rPr lang="en-US" altLang="zh-TW" sz="2400" b="1" kern="1200" dirty="0" smtClean="0">
              <a:latin typeface="標楷體" panose="03000509000000000000" pitchFamily="65" charset="-120"/>
              <a:ea typeface="標楷體" panose="03000509000000000000" pitchFamily="65" charset="-120"/>
            </a:rPr>
            <a:t>G4</a:t>
          </a:r>
          <a:r>
            <a:rPr lang="zh-TW" altLang="en-US" sz="2400" b="1" kern="1200" dirty="0" smtClean="0">
              <a:latin typeface="標楷體" panose="03000509000000000000" pitchFamily="65" charset="-120"/>
              <a:ea typeface="標楷體" panose="03000509000000000000" pitchFamily="65" charset="-120"/>
            </a:rPr>
            <a:t>指南內涵</a:t>
          </a:r>
          <a:endParaRPr lang="zh-TW" altLang="en-US" sz="2400" b="1" kern="1200" dirty="0">
            <a:latin typeface="標楷體" panose="03000509000000000000" pitchFamily="65" charset="-120"/>
            <a:ea typeface="標楷體" panose="03000509000000000000" pitchFamily="65" charset="-120"/>
          </a:endParaRPr>
        </a:p>
      </dsp:txBody>
      <dsp:txXfrm>
        <a:off x="29120" y="29894"/>
        <a:ext cx="9940892" cy="538277"/>
      </dsp:txXfrm>
    </dsp:sp>
    <dsp:sp modelId="{7C15EC2F-A975-4DDA-9347-B714598E970C}">
      <dsp:nvSpPr>
        <dsp:cNvPr id="0" name=""/>
        <dsp:cNvSpPr/>
      </dsp:nvSpPr>
      <dsp:spPr>
        <a:xfrm>
          <a:off x="0" y="597291"/>
          <a:ext cx="9999132" cy="30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4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anose="03000509000000000000" pitchFamily="65" charset="-120"/>
              <a:ea typeface="標楷體" panose="03000509000000000000" pitchFamily="65" charset="-120"/>
            </a:rPr>
            <a:t>編製報告書單位應熟稔</a:t>
          </a:r>
          <a:r>
            <a:rPr lang="en-US" altLang="zh-TW" sz="1800" kern="1200" dirty="0" smtClean="0">
              <a:latin typeface="標楷體" panose="03000509000000000000" pitchFamily="65" charset="-120"/>
              <a:ea typeface="標楷體" panose="03000509000000000000" pitchFamily="65" charset="-120"/>
            </a:rPr>
            <a:t>G4</a:t>
          </a:r>
          <a:r>
            <a:rPr lang="zh-TW" altLang="en-US" sz="1800" kern="1200" dirty="0" smtClean="0">
              <a:latin typeface="標楷體" panose="03000509000000000000" pitchFamily="65" charset="-120"/>
              <a:ea typeface="標楷體" panose="03000509000000000000" pitchFamily="65" charset="-120"/>
            </a:rPr>
            <a:t>的要求及建議之作法，編製讓利害關係人可以信任之報告書。</a:t>
          </a:r>
          <a:endParaRPr lang="zh-TW" altLang="en-US" sz="1800" kern="1200" dirty="0">
            <a:latin typeface="標楷體" panose="03000509000000000000" pitchFamily="65" charset="-120"/>
            <a:ea typeface="標楷體" panose="03000509000000000000" pitchFamily="65" charset="-120"/>
          </a:endParaRPr>
        </a:p>
      </dsp:txBody>
      <dsp:txXfrm>
        <a:off x="0" y="597291"/>
        <a:ext cx="9999132" cy="309509"/>
      </dsp:txXfrm>
    </dsp:sp>
    <dsp:sp modelId="{5A3442BF-2B77-48C9-A922-1D30A263177F}">
      <dsp:nvSpPr>
        <dsp:cNvPr id="0" name=""/>
        <dsp:cNvSpPr/>
      </dsp:nvSpPr>
      <dsp:spPr>
        <a:xfrm>
          <a:off x="0" y="959015"/>
          <a:ext cx="9999132" cy="596517"/>
        </a:xfrm>
        <a:prstGeom prst="roundRect">
          <a:avLst/>
        </a:prstGeom>
        <a:solidFill>
          <a:schemeClr val="accent3">
            <a:hueOff val="-4206610"/>
            <a:satOff val="-2163"/>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1" kern="1200" dirty="0" smtClean="0">
              <a:latin typeface="標楷體" panose="03000509000000000000" pitchFamily="65" charset="-120"/>
              <a:ea typeface="標楷體" panose="03000509000000000000" pitchFamily="65" charset="-120"/>
            </a:rPr>
            <a:t>重大考量面之鑑別不足</a:t>
          </a:r>
        </a:p>
      </dsp:txBody>
      <dsp:txXfrm>
        <a:off x="29120" y="988135"/>
        <a:ext cx="9940892" cy="538277"/>
      </dsp:txXfrm>
    </dsp:sp>
    <dsp:sp modelId="{65526D20-A797-4A28-BA4A-D32CA5FF093A}">
      <dsp:nvSpPr>
        <dsp:cNvPr id="0" name=""/>
        <dsp:cNvSpPr/>
      </dsp:nvSpPr>
      <dsp:spPr>
        <a:xfrm>
          <a:off x="0" y="1565809"/>
          <a:ext cx="9999132" cy="30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4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anose="03000509000000000000" pitchFamily="65" charset="-120"/>
              <a:ea typeface="標楷體" panose="03000509000000000000" pitchFamily="65" charset="-120"/>
            </a:rPr>
            <a:t>應聚焦於對公司衝擊較大及利害關係人較關注之議題，減少無意義之資訊。</a:t>
          </a:r>
          <a:endParaRPr lang="zh-TW" altLang="en-US" sz="1800" kern="1200" dirty="0">
            <a:latin typeface="標楷體" panose="03000509000000000000" pitchFamily="65" charset="-120"/>
            <a:ea typeface="標楷體" panose="03000509000000000000" pitchFamily="65" charset="-120"/>
          </a:endParaRPr>
        </a:p>
      </dsp:txBody>
      <dsp:txXfrm>
        <a:off x="0" y="1565809"/>
        <a:ext cx="9999132" cy="309509"/>
      </dsp:txXfrm>
    </dsp:sp>
    <dsp:sp modelId="{DE41ED66-607B-4FBE-A19E-B22C0369FD04}">
      <dsp:nvSpPr>
        <dsp:cNvPr id="0" name=""/>
        <dsp:cNvSpPr/>
      </dsp:nvSpPr>
      <dsp:spPr>
        <a:xfrm>
          <a:off x="0" y="1886577"/>
          <a:ext cx="9999132" cy="596517"/>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報告書內容缺乏連結</a:t>
          </a:r>
          <a:endParaRPr lang="en-US" altLang="zh-TW" sz="2400" b="1" kern="1200" dirty="0" smtClean="0">
            <a:latin typeface="標楷體" panose="03000509000000000000" pitchFamily="65" charset="-120"/>
            <a:ea typeface="標楷體" panose="03000509000000000000" pitchFamily="65" charset="-120"/>
          </a:endParaRPr>
        </a:p>
      </dsp:txBody>
      <dsp:txXfrm>
        <a:off x="29120" y="1915697"/>
        <a:ext cx="9940892" cy="538277"/>
      </dsp:txXfrm>
    </dsp:sp>
    <dsp:sp modelId="{C260F7C5-2E03-42F8-B6D0-A1BC1004D818}">
      <dsp:nvSpPr>
        <dsp:cNvPr id="0" name=""/>
        <dsp:cNvSpPr/>
      </dsp:nvSpPr>
      <dsp:spPr>
        <a:xfrm>
          <a:off x="0" y="2428021"/>
          <a:ext cx="9999132" cy="57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4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anose="03000509000000000000" pitchFamily="65" charset="-120"/>
              <a:ea typeface="標楷體" panose="03000509000000000000" pitchFamily="65" charset="-120"/>
            </a:rPr>
            <a:t>重大議題、管理方針、策略與行動及績效評估等應前後相互呼應，使讀者了解公司的策略執行及成果。</a:t>
          </a:r>
          <a:endParaRPr lang="zh-TW" altLang="en-US" sz="1800" kern="1200" dirty="0">
            <a:latin typeface="標楷體" panose="03000509000000000000" pitchFamily="65" charset="-120"/>
            <a:ea typeface="標楷體" panose="03000509000000000000" pitchFamily="65" charset="-120"/>
          </a:endParaRPr>
        </a:p>
      </dsp:txBody>
      <dsp:txXfrm>
        <a:off x="0" y="2428021"/>
        <a:ext cx="9999132" cy="578427"/>
      </dsp:txXfrm>
    </dsp:sp>
    <dsp:sp modelId="{168530FF-2DD9-475A-8317-82FB68AFFA70}">
      <dsp:nvSpPr>
        <dsp:cNvPr id="0" name=""/>
        <dsp:cNvSpPr/>
      </dsp:nvSpPr>
      <dsp:spPr>
        <a:xfrm>
          <a:off x="0" y="2957774"/>
          <a:ext cx="9999132" cy="596517"/>
        </a:xfrm>
        <a:prstGeom prst="roundRect">
          <a:avLst/>
        </a:prstGeom>
        <a:solidFill>
          <a:schemeClr val="accent3">
            <a:hueOff val="-12619830"/>
            <a:satOff val="-648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缺乏量化數據</a:t>
          </a:r>
          <a:endParaRPr lang="en-US" altLang="zh-TW" sz="2400" b="1" kern="1200" dirty="0" smtClean="0">
            <a:latin typeface="標楷體" panose="03000509000000000000" pitchFamily="65" charset="-120"/>
            <a:ea typeface="標楷體" panose="03000509000000000000" pitchFamily="65" charset="-120"/>
          </a:endParaRPr>
        </a:p>
      </dsp:txBody>
      <dsp:txXfrm>
        <a:off x="29120" y="2986894"/>
        <a:ext cx="9940892" cy="538277"/>
      </dsp:txXfrm>
    </dsp:sp>
    <dsp:sp modelId="{DC8E5CF8-555A-43A9-ACD9-0FA26321FFF1}">
      <dsp:nvSpPr>
        <dsp:cNvPr id="0" name=""/>
        <dsp:cNvSpPr/>
      </dsp:nvSpPr>
      <dsp:spPr>
        <a:xfrm>
          <a:off x="0" y="3584289"/>
          <a:ext cx="9999132" cy="30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4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anose="03000509000000000000" pitchFamily="65" charset="-120"/>
              <a:ea typeface="標楷體" panose="03000509000000000000" pitchFamily="65" charset="-120"/>
            </a:rPr>
            <a:t>應儘可能提供明確透明之量化數據，增加比較基礎，提升報告的可信度。</a:t>
          </a:r>
          <a:endParaRPr lang="zh-TW" altLang="en-US" sz="1800" kern="1200" dirty="0">
            <a:latin typeface="標楷體" panose="03000509000000000000" pitchFamily="65" charset="-120"/>
            <a:ea typeface="標楷體" panose="03000509000000000000" pitchFamily="65" charset="-120"/>
          </a:endParaRPr>
        </a:p>
      </dsp:txBody>
      <dsp:txXfrm>
        <a:off x="0" y="3584289"/>
        <a:ext cx="9999132" cy="309509"/>
      </dsp:txXfrm>
    </dsp:sp>
    <dsp:sp modelId="{695D60C7-85B1-4C15-B303-5EC4774F52DA}">
      <dsp:nvSpPr>
        <dsp:cNvPr id="0" name=""/>
        <dsp:cNvSpPr/>
      </dsp:nvSpPr>
      <dsp:spPr>
        <a:xfrm>
          <a:off x="0" y="3870725"/>
          <a:ext cx="9999132" cy="596517"/>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1" kern="1200" dirty="0" smtClean="0">
              <a:latin typeface="標楷體" panose="03000509000000000000" pitchFamily="65" charset="-120"/>
              <a:ea typeface="標楷體" panose="03000509000000000000" pitchFamily="65" charset="-120"/>
            </a:rPr>
            <a:t>索引表編製不確實</a:t>
          </a:r>
          <a:endParaRPr lang="en-US" altLang="zh-TW" sz="2400" b="1" kern="1200" dirty="0" smtClean="0">
            <a:latin typeface="標楷體" panose="03000509000000000000" pitchFamily="65" charset="-120"/>
            <a:ea typeface="標楷體" panose="03000509000000000000" pitchFamily="65" charset="-120"/>
          </a:endParaRPr>
        </a:p>
      </dsp:txBody>
      <dsp:txXfrm>
        <a:off x="29120" y="3899845"/>
        <a:ext cx="9940892" cy="538277"/>
      </dsp:txXfrm>
    </dsp:sp>
    <dsp:sp modelId="{28B8A778-CEA4-4F9B-B78B-509AB6C7DFBF}">
      <dsp:nvSpPr>
        <dsp:cNvPr id="0" name=""/>
        <dsp:cNvSpPr/>
      </dsp:nvSpPr>
      <dsp:spPr>
        <a:xfrm>
          <a:off x="0" y="4490316"/>
          <a:ext cx="9999132" cy="30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4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TW" altLang="en-US" sz="1800" kern="1200" dirty="0" smtClean="0">
              <a:latin typeface="標楷體" panose="03000509000000000000" pitchFamily="65" charset="-120"/>
              <a:ea typeface="標楷體" panose="03000509000000000000" pitchFamily="65" charset="-120"/>
            </a:rPr>
            <a:t>應編製準確之索引表，使讀者快速取得或辨認已揭露之資訊。</a:t>
          </a:r>
          <a:endParaRPr lang="zh-TW" altLang="en-US" sz="1800" kern="1200" dirty="0">
            <a:latin typeface="標楷體" panose="03000509000000000000" pitchFamily="65" charset="-120"/>
            <a:ea typeface="標楷體" panose="03000509000000000000" pitchFamily="65" charset="-120"/>
          </a:endParaRPr>
        </a:p>
      </dsp:txBody>
      <dsp:txXfrm>
        <a:off x="0" y="4490316"/>
        <a:ext cx="9999132" cy="30950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B8C3F978-103E-44FC-8BD2-EF5C2737B19E}" type="datetimeFigureOut">
              <a:rPr lang="zh-TW" altLang="en-US" smtClean="0"/>
              <a:t>2016/9/13</a:t>
            </a:fld>
            <a:endParaRPr lang="zh-TW" altLang="en-US"/>
          </a:p>
        </p:txBody>
      </p:sp>
      <p:sp>
        <p:nvSpPr>
          <p:cNvPr id="4" name="頁尾版面配置區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779E7D65-22D1-4998-A6BF-217601F2020C}" type="slidenum">
              <a:rPr lang="zh-TW" altLang="en-US" smtClean="0"/>
              <a:t>‹#›</a:t>
            </a:fld>
            <a:endParaRPr lang="zh-TW" altLang="en-US"/>
          </a:p>
        </p:txBody>
      </p:sp>
    </p:spTree>
    <p:extLst>
      <p:ext uri="{BB962C8B-B14F-4D97-AF65-F5344CB8AC3E}">
        <p14:creationId xmlns:p14="http://schemas.microsoft.com/office/powerpoint/2010/main" val="358030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9B0FEC90-7CC8-4FFC-8BD5-A2DA09931E7D}" type="datetimeFigureOut">
              <a:rPr lang="zh-TW" altLang="en-US" smtClean="0"/>
              <a:t>2016/9/13</a:t>
            </a:fld>
            <a:endParaRPr lang="zh-TW" altLang="en-US"/>
          </a:p>
        </p:txBody>
      </p:sp>
      <p:sp>
        <p:nvSpPr>
          <p:cNvPr id="4" name="投影片圖像版面配置區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4B33A52-C446-4502-8E1C-520B8430D527}" type="slidenum">
              <a:rPr lang="zh-TW" altLang="en-US" smtClean="0"/>
              <a:t>‹#›</a:t>
            </a:fld>
            <a:endParaRPr lang="zh-TW" altLang="en-US"/>
          </a:p>
        </p:txBody>
      </p:sp>
    </p:spTree>
    <p:extLst>
      <p:ext uri="{BB962C8B-B14F-4D97-AF65-F5344CB8AC3E}">
        <p14:creationId xmlns:p14="http://schemas.microsoft.com/office/powerpoint/2010/main" val="217220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提一下就好，給公司參考用</a:t>
            </a:r>
            <a:endParaRPr lang="zh-TW" altLang="en-US" dirty="0"/>
          </a:p>
        </p:txBody>
      </p:sp>
      <p:sp>
        <p:nvSpPr>
          <p:cNvPr id="4" name="投影片編號版面配置區 3"/>
          <p:cNvSpPr>
            <a:spLocks noGrp="1"/>
          </p:cNvSpPr>
          <p:nvPr>
            <p:ph type="sldNum" sz="quarter" idx="10"/>
          </p:nvPr>
        </p:nvSpPr>
        <p:spPr/>
        <p:txBody>
          <a:bodyPr/>
          <a:lstStyle/>
          <a:p>
            <a:fld id="{C4B33A52-C446-4502-8E1C-520B8430D527}" type="slidenum">
              <a:rPr lang="zh-TW" altLang="en-US" smtClean="0"/>
              <a:t>5</a:t>
            </a:fld>
            <a:endParaRPr lang="zh-TW" altLang="en-US"/>
          </a:p>
        </p:txBody>
      </p:sp>
    </p:spTree>
    <p:extLst>
      <p:ext uri="{BB962C8B-B14F-4D97-AF65-F5344CB8AC3E}">
        <p14:creationId xmlns:p14="http://schemas.microsoft.com/office/powerpoint/2010/main" val="996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4B33A52-C446-4502-8E1C-520B8430D527}" type="slidenum">
              <a:rPr lang="zh-TW" altLang="en-US" smtClean="0"/>
              <a:t>8</a:t>
            </a:fld>
            <a:endParaRPr lang="zh-TW" altLang="en-US"/>
          </a:p>
        </p:txBody>
      </p:sp>
    </p:spTree>
    <p:extLst>
      <p:ext uri="{BB962C8B-B14F-4D97-AF65-F5344CB8AC3E}">
        <p14:creationId xmlns:p14="http://schemas.microsoft.com/office/powerpoint/2010/main" val="11335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5" name="頁尾版面配置區 9"/>
          <p:cNvSpPr>
            <a:spLocks noGrp="1"/>
          </p:cNvSpPr>
          <p:nvPr>
            <p:ph type="ftr" sz="quarter" idx="10"/>
          </p:nvPr>
        </p:nvSpPr>
        <p:spPr>
          <a:xfrm>
            <a:off x="7624233" y="6067425"/>
            <a:ext cx="3860800" cy="476250"/>
          </a:xfrm>
        </p:spPr>
        <p:txBody>
          <a:bodyPr/>
          <a:lstStyle>
            <a:lvl1pPr>
              <a:defRPr/>
            </a:lvl1pPr>
          </a:lstStyle>
          <a:p>
            <a:endParaRPr lang="zh-TW" altLang="en-US" dirty="0"/>
          </a:p>
        </p:txBody>
      </p:sp>
      <p:sp>
        <p:nvSpPr>
          <p:cNvPr id="6" name="投影片編號版面配置區 21"/>
          <p:cNvSpPr>
            <a:spLocks noGrp="1"/>
          </p:cNvSpPr>
          <p:nvPr>
            <p:ph type="sldNum" sz="quarter" idx="11"/>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37904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bg1"/>
                </a:solidFill>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4" name="頁尾版面配置區 9"/>
          <p:cNvSpPr>
            <a:spLocks noGrp="1"/>
          </p:cNvSpPr>
          <p:nvPr>
            <p:ph type="ftr" sz="quarter" idx="11"/>
          </p:nvPr>
        </p:nvSpPr>
        <p:spPr/>
        <p:txBody>
          <a:bodyPr/>
          <a:lstStyle>
            <a:lvl1pPr>
              <a:defRPr/>
            </a:lvl1pPr>
          </a:lstStyle>
          <a:p>
            <a:endParaRPr lang="zh-TW" altLang="en-US"/>
          </a:p>
        </p:txBody>
      </p:sp>
      <p:sp>
        <p:nvSpPr>
          <p:cNvPr id="5"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327009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3" name="頁尾版面配置區 9"/>
          <p:cNvSpPr>
            <a:spLocks noGrp="1"/>
          </p:cNvSpPr>
          <p:nvPr>
            <p:ph type="ftr" sz="quarter" idx="11"/>
          </p:nvPr>
        </p:nvSpPr>
        <p:spPr/>
        <p:txBody>
          <a:bodyPr/>
          <a:lstStyle>
            <a:lvl1pPr>
              <a:defRPr/>
            </a:lvl1pPr>
          </a:lstStyle>
          <a:p>
            <a:endParaRPr lang="zh-TW" altLang="en-US"/>
          </a:p>
        </p:txBody>
      </p:sp>
      <p:sp>
        <p:nvSpPr>
          <p:cNvPr id="4"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06218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914400" y="768982"/>
            <a:ext cx="103632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914400" y="1980802"/>
            <a:ext cx="10363200" cy="4115698"/>
          </a:xfrm>
        </p:spPr>
        <p:txBody>
          <a:bodyPr>
            <a:normAutofit/>
          </a:bodyPr>
          <a:lstStyle/>
          <a:p>
            <a:pPr lvl="0"/>
            <a:r>
              <a:rPr lang="zh-TW" altLang="en-US" noProof="0" smtClean="0"/>
              <a:t>按一下圖示以新增表格</a:t>
            </a:r>
          </a:p>
        </p:txBody>
      </p:sp>
      <p:sp>
        <p:nvSpPr>
          <p:cNvPr id="4"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5" name="頁尾版面配置區 9"/>
          <p:cNvSpPr>
            <a:spLocks noGrp="1"/>
          </p:cNvSpPr>
          <p:nvPr>
            <p:ph type="ftr" sz="quarter" idx="11"/>
          </p:nvPr>
        </p:nvSpPr>
        <p:spPr/>
        <p:txBody>
          <a:bodyPr/>
          <a:lstStyle>
            <a:lvl1pPr>
              <a:defRPr/>
            </a:lvl1pPr>
          </a:lstStyle>
          <a:p>
            <a:endParaRPr lang="zh-TW" altLang="en-US"/>
          </a:p>
        </p:txBody>
      </p:sp>
      <p:sp>
        <p:nvSpPr>
          <p:cNvPr id="6"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184987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09600" y="6356351"/>
            <a:ext cx="2844800" cy="365125"/>
          </a:xfrm>
        </p:spPr>
        <p:txBody>
          <a:bodyPr/>
          <a:lstStyle>
            <a:lvl1pPr>
              <a:defRPr>
                <a:latin typeface="Arial" charset="0"/>
                <a:ea typeface="新細明體" charset="-120"/>
              </a:defRPr>
            </a:lvl1pPr>
          </a:lstStyle>
          <a:p>
            <a:fld id="{CF4B9B2F-649C-4E81-BDDF-AC0CC091ACAE}" type="datetimeFigureOut">
              <a:rPr lang="zh-TW" altLang="en-US" smtClean="0"/>
              <a:t>2016/9/13</a:t>
            </a:fld>
            <a:endParaRPr lang="zh-TW" altLang="en-US"/>
          </a:p>
        </p:txBody>
      </p:sp>
      <p:sp>
        <p:nvSpPr>
          <p:cNvPr id="5" name="頁尾版面配置區 4"/>
          <p:cNvSpPr>
            <a:spLocks noGrp="1"/>
          </p:cNvSpPr>
          <p:nvPr>
            <p:ph type="ftr" sz="quarter" idx="11"/>
          </p:nvPr>
        </p:nvSpPr>
        <p:spPr>
          <a:xfrm>
            <a:off x="4165600" y="6356351"/>
            <a:ext cx="3860800" cy="365125"/>
          </a:xfrm>
        </p:spPr>
        <p:txBody>
          <a:bodyPr/>
          <a:lstStyle>
            <a:lvl1pPr>
              <a:defRPr>
                <a:latin typeface="Arial" charset="0"/>
                <a:ea typeface="新細明體"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23355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dirty="0"/>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6" name="頁尾版面配置區 9"/>
          <p:cNvSpPr>
            <a:spLocks noGrp="1"/>
          </p:cNvSpPr>
          <p:nvPr>
            <p:ph type="ftr" sz="quarter" idx="11"/>
          </p:nvPr>
        </p:nvSpPr>
        <p:spPr/>
        <p:txBody>
          <a:bodyPr/>
          <a:lstStyle>
            <a:lvl1pPr>
              <a:defRPr/>
            </a:lvl1pPr>
          </a:lstStyle>
          <a:p>
            <a:endParaRPr lang="zh-TW" altLang="en-US"/>
          </a:p>
        </p:txBody>
      </p:sp>
      <p:sp>
        <p:nvSpPr>
          <p:cNvPr id="7"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477665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6" name="頁尾版面配置區 9"/>
          <p:cNvSpPr>
            <a:spLocks noGrp="1"/>
          </p:cNvSpPr>
          <p:nvPr>
            <p:ph type="ftr" sz="quarter" idx="11"/>
          </p:nvPr>
        </p:nvSpPr>
        <p:spPr/>
        <p:txBody>
          <a:bodyPr/>
          <a:lstStyle>
            <a:lvl1pPr>
              <a:defRPr/>
            </a:lvl1pPr>
          </a:lstStyle>
          <a:p>
            <a:endParaRPr lang="zh-TW" altLang="en-US"/>
          </a:p>
        </p:txBody>
      </p:sp>
      <p:sp>
        <p:nvSpPr>
          <p:cNvPr id="7"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93460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8" name="頁尾版面配置區 9"/>
          <p:cNvSpPr>
            <a:spLocks noGrp="1"/>
          </p:cNvSpPr>
          <p:nvPr>
            <p:ph type="ftr" sz="quarter" idx="11"/>
          </p:nvPr>
        </p:nvSpPr>
        <p:spPr/>
        <p:txBody>
          <a:bodyPr/>
          <a:lstStyle>
            <a:lvl1pPr>
              <a:defRPr/>
            </a:lvl1pPr>
          </a:lstStyle>
          <a:p>
            <a:endParaRPr lang="zh-TW" altLang="en-US"/>
          </a:p>
        </p:txBody>
      </p:sp>
      <p:sp>
        <p:nvSpPr>
          <p:cNvPr id="9"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407031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lang="zh-TW" altLang="en-US" smtClean="0"/>
              <a:t>按一下以編輯母片標題樣式</a:t>
            </a:r>
            <a:endParaRPr lang="en-US" dirty="0"/>
          </a:p>
        </p:txBody>
      </p:sp>
      <p:sp>
        <p:nvSpPr>
          <p:cNvPr id="3"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4" name="頁尾版面配置區 9"/>
          <p:cNvSpPr>
            <a:spLocks noGrp="1"/>
          </p:cNvSpPr>
          <p:nvPr>
            <p:ph type="ftr" sz="quarter" idx="11"/>
          </p:nvPr>
        </p:nvSpPr>
        <p:spPr/>
        <p:txBody>
          <a:bodyPr/>
          <a:lstStyle>
            <a:lvl1pPr>
              <a:defRPr/>
            </a:lvl1pPr>
          </a:lstStyle>
          <a:p>
            <a:endParaRPr lang="zh-TW" altLang="en-US"/>
          </a:p>
        </p:txBody>
      </p:sp>
      <p:sp>
        <p:nvSpPr>
          <p:cNvPr id="5"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94217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6" name="頁尾版面配置區 9"/>
          <p:cNvSpPr>
            <a:spLocks noGrp="1"/>
          </p:cNvSpPr>
          <p:nvPr>
            <p:ph type="ftr" sz="quarter" idx="11"/>
          </p:nvPr>
        </p:nvSpPr>
        <p:spPr/>
        <p:txBody>
          <a:bodyPr/>
          <a:lstStyle>
            <a:lvl1pPr>
              <a:defRPr/>
            </a:lvl1pPr>
          </a:lstStyle>
          <a:p>
            <a:endParaRPr lang="zh-TW" altLang="en-US"/>
          </a:p>
        </p:txBody>
      </p:sp>
      <p:sp>
        <p:nvSpPr>
          <p:cNvPr id="7"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148536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kumimoji="0" lang="en-US" sz="3200">
              <a:latin typeface="+mn-lt"/>
              <a:ea typeface="+mn-ea"/>
            </a:endParaRPr>
          </a:p>
        </p:txBody>
      </p:sp>
      <p:sp>
        <p:nvSpPr>
          <p:cNvPr id="6" name="流程圖: 程序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sp>
        <p:nvSpPr>
          <p:cNvPr id="7" name="流程圖: 程序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dirty="0"/>
          </a:p>
        </p:txBody>
      </p:sp>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extLst/>
          </a:lstStyle>
          <a:p>
            <a:fld id="{CF4B9B2F-649C-4E81-BDDF-AC0CC091ACAE}" type="datetimeFigureOut">
              <a:rPr lang="zh-TW" altLang="en-US" smtClean="0"/>
              <a:t>2016/9/13</a:t>
            </a:fld>
            <a:endParaRPr lang="zh-TW" altLang="en-US"/>
          </a:p>
        </p:txBody>
      </p:sp>
      <p:sp>
        <p:nvSpPr>
          <p:cNvPr id="9" name="頁尾版面配置區 5"/>
          <p:cNvSpPr>
            <a:spLocks noGrp="1"/>
          </p:cNvSpPr>
          <p:nvPr>
            <p:ph type="ftr" sz="quarter" idx="11"/>
          </p:nvPr>
        </p:nvSpPr>
        <p:spPr/>
        <p:txBody>
          <a:bodyPr/>
          <a:lstStyle>
            <a:lvl1pPr>
              <a:defRPr/>
            </a:lvl1pPr>
            <a:extLst/>
          </a:lstStyle>
          <a:p>
            <a:endParaRPr lang="zh-TW" altLang="en-US"/>
          </a:p>
        </p:txBody>
      </p:sp>
      <p:sp>
        <p:nvSpPr>
          <p:cNvPr id="10" name="投影片編號版面配置區 6"/>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94269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5" name="頁尾版面配置區 9"/>
          <p:cNvSpPr>
            <a:spLocks noGrp="1"/>
          </p:cNvSpPr>
          <p:nvPr>
            <p:ph type="ftr" sz="quarter" idx="11"/>
          </p:nvPr>
        </p:nvSpPr>
        <p:spPr/>
        <p:txBody>
          <a:bodyPr/>
          <a:lstStyle>
            <a:lvl1pPr>
              <a:defRPr/>
            </a:lvl1pPr>
          </a:lstStyle>
          <a:p>
            <a:endParaRPr lang="zh-TW" altLang="en-US"/>
          </a:p>
        </p:txBody>
      </p:sp>
      <p:sp>
        <p:nvSpPr>
          <p:cNvPr id="6"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142373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0"/>
            <a:ext cx="24384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524000" y="274641"/>
            <a:ext cx="74168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fld id="{CF4B9B2F-649C-4E81-BDDF-AC0CC091ACAE}" type="datetimeFigureOut">
              <a:rPr lang="zh-TW" altLang="en-US" smtClean="0"/>
              <a:t>2016/9/13</a:t>
            </a:fld>
            <a:endParaRPr lang="zh-TW" altLang="en-US"/>
          </a:p>
        </p:txBody>
      </p:sp>
      <p:sp>
        <p:nvSpPr>
          <p:cNvPr id="5" name="頁尾版面配置區 9"/>
          <p:cNvSpPr>
            <a:spLocks noGrp="1"/>
          </p:cNvSpPr>
          <p:nvPr>
            <p:ph type="ftr" sz="quarter" idx="11"/>
          </p:nvPr>
        </p:nvSpPr>
        <p:spPr/>
        <p:txBody>
          <a:bodyPr/>
          <a:lstStyle>
            <a:lvl1pPr>
              <a:defRPr/>
            </a:lvl1pPr>
          </a:lstStyle>
          <a:p>
            <a:endParaRPr lang="zh-TW" altLang="en-US"/>
          </a:p>
        </p:txBody>
      </p:sp>
      <p:sp>
        <p:nvSpPr>
          <p:cNvPr id="6" name="投影片編號版面配置區 21"/>
          <p:cNvSpPr>
            <a:spLocks noGrp="1"/>
          </p:cNvSpPr>
          <p:nvPr>
            <p:ph type="sldNum" sz="quarter" idx="12"/>
          </p:nvPr>
        </p:nvSpPr>
        <p:spPr/>
        <p:txBody>
          <a:bodyPr/>
          <a:lstStyle>
            <a:lvl1pPr>
              <a:defRPr/>
            </a:lvl1pPr>
          </a:lstStyle>
          <a:p>
            <a:fld id="{A8DD1103-35B9-4FD3-8562-96864D858B14}" type="slidenum">
              <a:rPr lang="zh-TW" altLang="en-US" smtClean="0"/>
              <a:t>‹#›</a:t>
            </a:fld>
            <a:endParaRPr lang="zh-TW" altLang="en-US"/>
          </a:p>
        </p:txBody>
      </p:sp>
    </p:spTree>
    <p:extLst>
      <p:ext uri="{BB962C8B-B14F-4D97-AF65-F5344CB8AC3E}">
        <p14:creationId xmlns:p14="http://schemas.microsoft.com/office/powerpoint/2010/main" val="268742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sp>
        <p:nvSpPr>
          <p:cNvPr id="8" name="橢圓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sp>
        <p:nvSpPr>
          <p:cNvPr id="11" name="甜甜圈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sp>
        <p:nvSpPr>
          <p:cNvPr id="12" name="矩形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sp>
        <p:nvSpPr>
          <p:cNvPr id="5" name="標題版面配置區 4"/>
          <p:cNvSpPr>
            <a:spLocks noGrp="1"/>
          </p:cNvSpPr>
          <p:nvPr>
            <p:ph type="title"/>
          </p:nvPr>
        </p:nvSpPr>
        <p:spPr>
          <a:xfrm>
            <a:off x="1913467" y="274638"/>
            <a:ext cx="9999133"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fld id="{CF4B9B2F-649C-4E81-BDDF-AC0CC091ACAE}" type="datetimeFigureOut">
              <a:rPr lang="zh-TW" altLang="en-US" smtClean="0"/>
              <a:t>2016/9/13</a:t>
            </a:fld>
            <a:endParaRPr lang="zh-TW"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新細明體" charset="-120"/>
              </a:defRPr>
            </a:lvl1pPr>
            <a:extLst/>
          </a:lstStyle>
          <a:p>
            <a:endParaRPr lang="zh-TW" altLang="en-US"/>
          </a:p>
        </p:txBody>
      </p:sp>
      <p:sp>
        <p:nvSpPr>
          <p:cNvPr id="22" name="投影片編號版面配置區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kumimoji="0" sz="1200">
                <a:solidFill>
                  <a:srgbClr val="4B3E21"/>
                </a:solidFill>
              </a:defRPr>
            </a:lvl1pPr>
          </a:lstStyle>
          <a:p>
            <a:fld id="{A8DD1103-35B9-4FD3-8562-96864D858B14}" type="slidenum">
              <a:rPr lang="zh-TW" altLang="en-US" smtClean="0"/>
              <a:t>‹#›</a:t>
            </a:fld>
            <a:endParaRPr lang="zh-TW" altLang="en-US"/>
          </a:p>
        </p:txBody>
      </p:sp>
      <p:sp>
        <p:nvSpPr>
          <p:cNvPr id="15" name="矩形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sz="1800"/>
          </a:p>
        </p:txBody>
      </p:sp>
      <p:pic>
        <p:nvPicPr>
          <p:cNvPr id="2" name="圖片 1"/>
          <p:cNvPicPr>
            <a:picLocks noChangeAspect="1"/>
          </p:cNvPicPr>
          <p:nvPr userDrawn="1"/>
        </p:nvPicPr>
        <p:blipFill>
          <a:blip r:embed="rId16"/>
          <a:stretch>
            <a:fillRect/>
          </a:stretch>
        </p:blipFill>
        <p:spPr>
          <a:xfrm>
            <a:off x="8379877" y="5998462"/>
            <a:ext cx="3581407" cy="783338"/>
          </a:xfrm>
          <a:prstGeom prst="rect">
            <a:avLst/>
          </a:prstGeom>
        </p:spPr>
      </p:pic>
    </p:spTree>
    <p:extLst>
      <p:ext uri="{BB962C8B-B14F-4D97-AF65-F5344CB8AC3E}">
        <p14:creationId xmlns:p14="http://schemas.microsoft.com/office/powerpoint/2010/main" val="36121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1" fontAlgn="base" hangingPunct="1">
        <a:spcBef>
          <a:spcPct val="0"/>
        </a:spcBef>
        <a:spcAft>
          <a:spcPct val="0"/>
        </a:spcAft>
        <a:defRPr sz="4300">
          <a:solidFill>
            <a:srgbClr val="572314"/>
          </a:solidFill>
          <a:latin typeface="標楷體" pitchFamily="65" charset="-120"/>
          <a:ea typeface="標楷體" pitchFamily="65" charset="-120"/>
        </a:defRPr>
      </a:lvl2pPr>
      <a:lvl3pPr algn="l" rtl="0" eaLnBrk="1" fontAlgn="base" hangingPunct="1">
        <a:spcBef>
          <a:spcPct val="0"/>
        </a:spcBef>
        <a:spcAft>
          <a:spcPct val="0"/>
        </a:spcAft>
        <a:defRPr sz="4300">
          <a:solidFill>
            <a:srgbClr val="572314"/>
          </a:solidFill>
          <a:latin typeface="標楷體" pitchFamily="65" charset="-120"/>
          <a:ea typeface="標楷體" pitchFamily="65" charset="-120"/>
        </a:defRPr>
      </a:lvl3pPr>
      <a:lvl4pPr algn="l" rtl="0" eaLnBrk="1" fontAlgn="base" hangingPunct="1">
        <a:spcBef>
          <a:spcPct val="0"/>
        </a:spcBef>
        <a:spcAft>
          <a:spcPct val="0"/>
        </a:spcAft>
        <a:defRPr sz="4300">
          <a:solidFill>
            <a:srgbClr val="572314"/>
          </a:solidFill>
          <a:latin typeface="標楷體" pitchFamily="65" charset="-120"/>
          <a:ea typeface="標楷體" pitchFamily="65" charset="-120"/>
        </a:defRPr>
      </a:lvl4pPr>
      <a:lvl5pPr algn="l" rtl="0" eaLnBrk="1" fontAlgn="base" hangingPunct="1">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31404" y="1113971"/>
            <a:ext cx="9875520" cy="1472184"/>
          </a:xfrm>
        </p:spPr>
        <p:txBody>
          <a:bodyPr>
            <a:normAutofit/>
          </a:bodyPr>
          <a:lstStyle/>
          <a:p>
            <a:pPr algn="ctr"/>
            <a:r>
              <a:rPr lang="zh-TW" altLang="en-US" sz="6000" b="1" dirty="0" smtClean="0"/>
              <a:t>企業社會責任簡介</a:t>
            </a:r>
            <a:endParaRPr lang="zh-TW" altLang="en-US" sz="6000" b="1" dirty="0"/>
          </a:p>
        </p:txBody>
      </p:sp>
      <p:sp>
        <p:nvSpPr>
          <p:cNvPr id="3" name="副標題 2"/>
          <p:cNvSpPr>
            <a:spLocks noGrp="1"/>
          </p:cNvSpPr>
          <p:nvPr>
            <p:ph type="subTitle" idx="1"/>
          </p:nvPr>
        </p:nvSpPr>
        <p:spPr>
          <a:xfrm>
            <a:off x="1910080" y="1850063"/>
            <a:ext cx="9875520" cy="2742957"/>
          </a:xfrm>
        </p:spPr>
        <p:txBody>
          <a:bodyPr/>
          <a:lstStyle/>
          <a:p>
            <a:pPr algn="ctr"/>
            <a:endParaRPr lang="en-US" altLang="zh-TW" dirty="0" smtClean="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pPr algn="ctr"/>
            <a:endParaRPr lang="en-US" altLang="zh-TW" dirty="0" smtClean="0">
              <a:latin typeface="微軟正黑體" panose="020B0604030504040204" pitchFamily="34" charset="-120"/>
              <a:ea typeface="微軟正黑體" panose="020B0604030504040204" pitchFamily="34" charset="-120"/>
            </a:endParaRPr>
          </a:p>
          <a:p>
            <a:pPr algn="ctr"/>
            <a:r>
              <a:rPr lang="en-US" altLang="zh-TW" dirty="0" smtClean="0"/>
              <a:t>105</a:t>
            </a:r>
            <a:r>
              <a:rPr lang="zh-TW" altLang="en-US" dirty="0" smtClean="0"/>
              <a:t>年上櫃公司應辦事項說明會</a:t>
            </a:r>
            <a:endParaRPr lang="en-US" altLang="zh-TW" dirty="0" smtClean="0"/>
          </a:p>
          <a:p>
            <a:pPr algn="ctr"/>
            <a:r>
              <a:rPr lang="en-US" altLang="zh-TW" dirty="0" smtClean="0"/>
              <a:t>105.09</a:t>
            </a:r>
            <a:endParaRPr lang="zh-TW" altLang="en-US" dirty="0"/>
          </a:p>
        </p:txBody>
      </p:sp>
    </p:spTree>
    <p:extLst>
      <p:ext uri="{BB962C8B-B14F-4D97-AF65-F5344CB8AC3E}">
        <p14:creationId xmlns:p14="http://schemas.microsoft.com/office/powerpoint/2010/main" val="1462706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9776" y="0"/>
            <a:ext cx="10515600" cy="1325563"/>
          </a:xfrm>
        </p:spPr>
        <p:txBody>
          <a:bodyPr/>
          <a:lstStyle/>
          <a:p>
            <a:r>
              <a:rPr lang="zh-TW" altLang="en-US" dirty="0" smtClean="0">
                <a:latin typeface="標楷體" panose="03000509000000000000" pitchFamily="65" charset="-120"/>
                <a:ea typeface="標楷體" panose="03000509000000000000" pitchFamily="65" charset="-120"/>
              </a:rPr>
              <a:t>歡迎利用「企業社會責任專區」</a:t>
            </a:r>
            <a:endParaRPr lang="zh-TW" altLang="en-US" dirty="0">
              <a:latin typeface="標楷體" panose="03000509000000000000" pitchFamily="65" charset="-120"/>
              <a:ea typeface="標楷體" panose="03000509000000000000" pitchFamily="65" charset="-120"/>
            </a:endParaRPr>
          </a:p>
        </p:txBody>
      </p:sp>
      <p:pic>
        <p:nvPicPr>
          <p:cNvPr id="6" name="圖片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4784" y="2009064"/>
            <a:ext cx="8195050" cy="477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1359776" y="1072317"/>
            <a:ext cx="9472448" cy="830997"/>
          </a:xfrm>
          <a:prstGeom prst="rect">
            <a:avLst/>
          </a:prstGeom>
          <a:noFill/>
        </p:spPr>
        <p:txBody>
          <a:bodyPr wrap="square" rtlCol="0">
            <a:spAutoFit/>
          </a:bodyPr>
          <a:lstStyle/>
          <a:p>
            <a:r>
              <a:rPr lang="zh-TW" altLang="en-US" sz="2400" dirty="0" smtClean="0"/>
              <a:t>本中心首頁</a:t>
            </a:r>
            <a:r>
              <a:rPr lang="en-US" altLang="zh-TW" sz="2400" dirty="0" smtClean="0"/>
              <a:t>/</a:t>
            </a:r>
            <a:r>
              <a:rPr lang="zh-TW" altLang="en-US" sz="2400" dirty="0" smtClean="0"/>
              <a:t>上興櫃公司</a:t>
            </a:r>
            <a:r>
              <a:rPr lang="en-US" altLang="zh-TW" sz="2400" dirty="0" smtClean="0"/>
              <a:t>/</a:t>
            </a:r>
            <a:r>
              <a:rPr lang="zh-TW" altLang="en-US" sz="2400" dirty="0" smtClean="0"/>
              <a:t>企業社會責任</a:t>
            </a:r>
            <a:r>
              <a:rPr lang="en-US" altLang="zh-TW" sz="2400" dirty="0" smtClean="0"/>
              <a:t>(http</a:t>
            </a:r>
            <a:r>
              <a:rPr lang="en-US" altLang="zh-TW" sz="2400" dirty="0"/>
              <a:t>://</a:t>
            </a:r>
            <a:r>
              <a:rPr lang="en-US" altLang="zh-TW" sz="2400" dirty="0" smtClean="0"/>
              <a:t>www.tpex.org.tw/web/csr/content/introduction.php)</a:t>
            </a:r>
            <a:endParaRPr lang="zh-TW" altLang="en-US" sz="2400" dirty="0"/>
          </a:p>
        </p:txBody>
      </p:sp>
    </p:spTree>
    <p:extLst>
      <p:ext uri="{BB962C8B-B14F-4D97-AF65-F5344CB8AC3E}">
        <p14:creationId xmlns:p14="http://schemas.microsoft.com/office/powerpoint/2010/main" val="26353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343" y="2534362"/>
            <a:ext cx="9999133" cy="1143000"/>
          </a:xfrm>
        </p:spPr>
        <p:txBody>
          <a:bodyPr/>
          <a:lstStyle/>
          <a:p>
            <a:pPr algn="ctr"/>
            <a:r>
              <a:rPr lang="zh-TW" altLang="en-US" dirty="0" smtClean="0">
                <a:solidFill>
                  <a:schemeClr val="tx1"/>
                </a:solidFill>
              </a:rPr>
              <a:t>簡報結束，謝謝</a:t>
            </a:r>
            <a:endParaRPr lang="zh-TW" altLang="en-US" dirty="0">
              <a:solidFill>
                <a:schemeClr val="tx1"/>
              </a:solidFill>
            </a:endParaRPr>
          </a:p>
        </p:txBody>
      </p:sp>
    </p:spTree>
    <p:extLst>
      <p:ext uri="{BB962C8B-B14F-4D97-AF65-F5344CB8AC3E}">
        <p14:creationId xmlns:p14="http://schemas.microsoft.com/office/powerpoint/2010/main" val="928460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pPr>
              <a:lnSpc>
                <a:spcPct val="150000"/>
              </a:lnSpc>
            </a:pPr>
            <a:r>
              <a:rPr lang="zh-TW" altLang="en-US" sz="2800" dirty="0" smtClean="0"/>
              <a:t>「上櫃公司編製企業社會責任報告書作業辦法」介紹</a:t>
            </a:r>
            <a:endParaRPr lang="en-US" altLang="zh-TW" sz="2800" dirty="0" smtClean="0"/>
          </a:p>
          <a:p>
            <a:pPr>
              <a:lnSpc>
                <a:spcPct val="150000"/>
              </a:lnSpc>
            </a:pPr>
            <a:r>
              <a:rPr lang="zh-TW" altLang="en-US" sz="2800" dirty="0" smtClean="0"/>
              <a:t>上櫃公司</a:t>
            </a:r>
            <a:r>
              <a:rPr lang="en-US" altLang="zh-TW" sz="2800" dirty="0" smtClean="0"/>
              <a:t>CSR</a:t>
            </a:r>
            <a:r>
              <a:rPr lang="zh-TW" altLang="en-US" sz="2800" dirty="0" smtClean="0"/>
              <a:t>報告書編製情形</a:t>
            </a:r>
            <a:endParaRPr lang="en-US" altLang="zh-TW" sz="2800" dirty="0" smtClean="0"/>
          </a:p>
          <a:p>
            <a:pPr>
              <a:lnSpc>
                <a:spcPct val="150000"/>
              </a:lnSpc>
            </a:pPr>
            <a:r>
              <a:rPr lang="en-US" altLang="zh-TW" sz="2800" dirty="0" smtClean="0"/>
              <a:t>CSR</a:t>
            </a:r>
            <a:r>
              <a:rPr lang="zh-TW" altLang="en-US" sz="2800" dirty="0" smtClean="0"/>
              <a:t>報告書常見缺失</a:t>
            </a:r>
            <a:endParaRPr lang="en-US" altLang="zh-TW" sz="2800" dirty="0" smtClean="0"/>
          </a:p>
          <a:p>
            <a:pPr>
              <a:lnSpc>
                <a:spcPct val="150000"/>
              </a:lnSpc>
            </a:pPr>
            <a:r>
              <a:rPr lang="en-US" altLang="zh-TW" sz="2800" dirty="0" smtClean="0"/>
              <a:t>105</a:t>
            </a:r>
            <a:r>
              <a:rPr lang="zh-TW" altLang="en-US" sz="2800" dirty="0" smtClean="0"/>
              <a:t>年</a:t>
            </a:r>
            <a:r>
              <a:rPr lang="en-US" altLang="zh-TW" sz="2800" dirty="0" smtClean="0"/>
              <a:t>8</a:t>
            </a:r>
            <a:r>
              <a:rPr lang="zh-TW" altLang="en-US" sz="2800" dirty="0" smtClean="0"/>
              <a:t>月</a:t>
            </a:r>
            <a:r>
              <a:rPr lang="en-US" altLang="zh-TW" sz="2800" dirty="0" smtClean="0"/>
              <a:t>1</a:t>
            </a:r>
            <a:r>
              <a:rPr lang="zh-TW" altLang="en-US" sz="2800" dirty="0" smtClean="0"/>
              <a:t>日</a:t>
            </a:r>
            <a:r>
              <a:rPr lang="zh-TW" altLang="en-US" sz="2800" dirty="0"/>
              <a:t>「</a:t>
            </a:r>
            <a:r>
              <a:rPr lang="zh-TW" altLang="en-US" sz="2800" dirty="0" smtClean="0"/>
              <a:t>上市上櫃公司企業社會責任實務守則」修訂重點</a:t>
            </a:r>
            <a:endParaRPr lang="en-US" altLang="zh-TW" sz="2800" dirty="0" smtClean="0"/>
          </a:p>
          <a:p>
            <a:pPr>
              <a:lnSpc>
                <a:spcPct val="150000"/>
              </a:lnSpc>
            </a:pPr>
            <a:r>
              <a:rPr lang="zh-TW" altLang="en-US" sz="2800" dirty="0" smtClean="0"/>
              <a:t>本中心「企業社會責任」專區</a:t>
            </a:r>
            <a:endParaRPr lang="zh-TW" altLang="en-US" sz="2800" dirty="0"/>
          </a:p>
        </p:txBody>
      </p:sp>
    </p:spTree>
    <p:extLst>
      <p:ext uri="{BB962C8B-B14F-4D97-AF65-F5344CB8AC3E}">
        <p14:creationId xmlns:p14="http://schemas.microsoft.com/office/powerpoint/2010/main" val="259602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上櫃公司編製</a:t>
            </a:r>
            <a:r>
              <a:rPr lang="en-US" altLang="zh-TW" dirty="0" smtClean="0"/>
              <a:t>CSR</a:t>
            </a:r>
            <a:r>
              <a:rPr lang="zh-TW" altLang="en-US" dirty="0" smtClean="0"/>
              <a:t>報告書作業辦法介紹</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85852945"/>
              </p:ext>
            </p:extLst>
          </p:nvPr>
        </p:nvGraphicFramePr>
        <p:xfrm>
          <a:off x="1230295" y="1650124"/>
          <a:ext cx="9999133" cy="401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1913467" y="1357736"/>
            <a:ext cx="8102892" cy="584775"/>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應編製企業社會責任報告書之上櫃公司</a:t>
            </a:r>
            <a:r>
              <a:rPr lang="en-US" altLang="zh-TW" sz="3200" dirty="0" smtClean="0">
                <a:latin typeface="標楷體" panose="03000509000000000000" pitchFamily="65" charset="-120"/>
                <a:ea typeface="標楷體" panose="03000509000000000000" pitchFamily="65" charset="-120"/>
              </a:rPr>
              <a:t>(§2)</a:t>
            </a:r>
            <a:endParaRPr lang="zh-TW" altLang="en-US" sz="3200" dirty="0">
              <a:latin typeface="標楷體" panose="03000509000000000000" pitchFamily="65" charset="-120"/>
              <a:ea typeface="標楷體" panose="03000509000000000000" pitchFamily="65" charset="-120"/>
            </a:endParaRPr>
          </a:p>
        </p:txBody>
      </p:sp>
      <p:sp>
        <p:nvSpPr>
          <p:cNvPr id="6" name="文字方塊 5"/>
          <p:cNvSpPr txBox="1"/>
          <p:nvPr/>
        </p:nvSpPr>
        <p:spPr>
          <a:xfrm>
            <a:off x="2343807" y="5618156"/>
            <a:ext cx="6800193"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今年度應編製及申報</a:t>
            </a:r>
            <a:r>
              <a:rPr lang="en-US" altLang="zh-TW" sz="2000" dirty="0" smtClean="0">
                <a:latin typeface="標楷體" panose="03000509000000000000" pitchFamily="65" charset="-120"/>
                <a:ea typeface="標楷體" panose="03000509000000000000" pitchFamily="65" charset="-120"/>
              </a:rPr>
              <a:t>104</a:t>
            </a:r>
            <a:r>
              <a:rPr lang="zh-TW" altLang="en-US" sz="2000" dirty="0" smtClean="0">
                <a:latin typeface="標楷體" panose="03000509000000000000" pitchFamily="65" charset="-120"/>
                <a:ea typeface="標楷體" panose="03000509000000000000" pitchFamily="65" charset="-120"/>
              </a:rPr>
              <a:t>年度之</a:t>
            </a:r>
            <a:r>
              <a:rPr lang="en-US" altLang="zh-TW" sz="2000" dirty="0" smtClean="0">
                <a:latin typeface="標楷體" panose="03000509000000000000" pitchFamily="65" charset="-120"/>
                <a:ea typeface="標楷體" panose="03000509000000000000" pitchFamily="65" charset="-120"/>
              </a:rPr>
              <a:t>CSR</a:t>
            </a:r>
            <a:r>
              <a:rPr lang="zh-TW" altLang="en-US" sz="2000" dirty="0" smtClean="0">
                <a:latin typeface="標楷體" panose="03000509000000000000" pitchFamily="65" charset="-120"/>
                <a:ea typeface="標楷體" panose="03000509000000000000" pitchFamily="65" charset="-120"/>
              </a:rPr>
              <a:t>報告書上櫃公司為</a:t>
            </a:r>
            <a:r>
              <a:rPr lang="en-US" altLang="zh-TW" sz="2000" dirty="0" smtClean="0">
                <a:latin typeface="標楷體" panose="03000509000000000000" pitchFamily="65" charset="-120"/>
                <a:ea typeface="標楷體" panose="03000509000000000000" pitchFamily="65" charset="-120"/>
              </a:rPr>
              <a:t>36</a:t>
            </a:r>
            <a:r>
              <a:rPr lang="zh-TW" altLang="en-US" sz="2000" dirty="0" smtClean="0">
                <a:latin typeface="標楷體" panose="03000509000000000000" pitchFamily="65" charset="-120"/>
                <a:ea typeface="標楷體" panose="03000509000000000000" pitchFamily="65" charset="-120"/>
              </a:rPr>
              <a:t>家</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2959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上櫃公司編製</a:t>
            </a:r>
            <a:r>
              <a:rPr lang="en-US" altLang="zh-TW" dirty="0"/>
              <a:t>CSR</a:t>
            </a:r>
            <a:r>
              <a:rPr lang="zh-TW" altLang="en-US" dirty="0"/>
              <a:t>報告書作業辦法介紹</a:t>
            </a:r>
          </a:p>
        </p:txBody>
      </p:sp>
      <p:sp>
        <p:nvSpPr>
          <p:cNvPr id="3" name="內容版面配置區 2"/>
          <p:cNvSpPr>
            <a:spLocks noGrp="1"/>
          </p:cNvSpPr>
          <p:nvPr>
            <p:ph idx="1"/>
          </p:nvPr>
        </p:nvSpPr>
        <p:spPr/>
        <p:txBody>
          <a:bodyPr/>
          <a:lstStyle/>
          <a:p>
            <a:pPr>
              <a:lnSpc>
                <a:spcPct val="150000"/>
              </a:lnSpc>
            </a:pPr>
            <a:r>
              <a:rPr lang="en-US" altLang="zh-TW" dirty="0" smtClean="0"/>
              <a:t>CSR</a:t>
            </a:r>
            <a:r>
              <a:rPr lang="zh-TW" altLang="en-US" dirty="0" smtClean="0"/>
              <a:t>報告書編</a:t>
            </a:r>
            <a:r>
              <a:rPr lang="zh-TW" altLang="en-US" dirty="0"/>
              <a:t>製標準</a:t>
            </a:r>
            <a:r>
              <a:rPr lang="en-US" altLang="zh-TW" dirty="0"/>
              <a:t>(§3) </a:t>
            </a:r>
            <a:r>
              <a:rPr lang="zh-TW" altLang="en-US" dirty="0"/>
              <a:t>：</a:t>
            </a:r>
            <a:endParaRPr lang="en-US" altLang="zh-TW" dirty="0"/>
          </a:p>
          <a:p>
            <a:pPr marL="917575" lvl="1" indent="-514350">
              <a:lnSpc>
                <a:spcPct val="150000"/>
              </a:lnSpc>
              <a:buClrTx/>
              <a:buFont typeface="+mj-lt"/>
              <a:buAutoNum type="arabicPeriod"/>
            </a:pPr>
            <a:r>
              <a:rPr lang="zh-TW" altLang="en-US" b="1" dirty="0"/>
              <a:t>全球永續性報告協會（</a:t>
            </a:r>
            <a:r>
              <a:rPr lang="en-US" altLang="zh-TW" b="1" dirty="0"/>
              <a:t>Global </a:t>
            </a:r>
            <a:r>
              <a:rPr lang="en-US" altLang="zh-TW" b="1" dirty="0" smtClean="0"/>
              <a:t>Reporting </a:t>
            </a:r>
            <a:r>
              <a:rPr lang="en-US" altLang="zh-TW" b="1" dirty="0"/>
              <a:t>Initiatives</a:t>
            </a:r>
            <a:r>
              <a:rPr lang="zh-TW" altLang="en-US" b="1" dirty="0"/>
              <a:t>，</a:t>
            </a:r>
            <a:r>
              <a:rPr lang="en-US" altLang="zh-TW" b="1" dirty="0"/>
              <a:t>GRI</a:t>
            </a:r>
            <a:r>
              <a:rPr lang="zh-TW" altLang="en-US" b="1" dirty="0"/>
              <a:t>）發布之最新版永續性報告指南</a:t>
            </a:r>
            <a:r>
              <a:rPr lang="en-US" altLang="zh-TW" b="1" dirty="0"/>
              <a:t>(</a:t>
            </a:r>
            <a:r>
              <a:rPr lang="zh-TW" altLang="en-US" b="1" dirty="0"/>
              <a:t>目前版本為</a:t>
            </a:r>
            <a:r>
              <a:rPr lang="en-US" altLang="zh-TW" b="1" dirty="0"/>
              <a:t>GRI</a:t>
            </a:r>
            <a:r>
              <a:rPr lang="zh-TW" altLang="en-US" b="1" dirty="0"/>
              <a:t> </a:t>
            </a:r>
            <a:r>
              <a:rPr lang="en-US" altLang="zh-TW" b="1" dirty="0"/>
              <a:t>G4)</a:t>
            </a:r>
          </a:p>
          <a:p>
            <a:pPr marL="917575" lvl="1" indent="-514350">
              <a:lnSpc>
                <a:spcPct val="150000"/>
              </a:lnSpc>
              <a:buClrTx/>
              <a:buFont typeface="+mj-lt"/>
              <a:buAutoNum type="arabicPeriod"/>
            </a:pPr>
            <a:r>
              <a:rPr lang="zh-TW" altLang="en-US" b="1" dirty="0"/>
              <a:t>行業補充指南</a:t>
            </a:r>
            <a:endParaRPr lang="en-US" altLang="zh-TW" b="1" dirty="0"/>
          </a:p>
          <a:p>
            <a:pPr marL="917575" lvl="1" indent="-514350">
              <a:lnSpc>
                <a:spcPct val="150000"/>
              </a:lnSpc>
              <a:buClrTx/>
              <a:buFont typeface="+mj-lt"/>
              <a:buAutoNum type="arabicPeriod"/>
            </a:pPr>
            <a:r>
              <a:rPr lang="zh-TW" altLang="en-US" b="1" dirty="0"/>
              <a:t>依行業特性參採其他適用之準則編</a:t>
            </a:r>
            <a:r>
              <a:rPr lang="zh-TW" altLang="en-US" b="1" dirty="0" smtClean="0"/>
              <a:t>製</a:t>
            </a:r>
            <a:endParaRPr lang="en-US" altLang="zh-TW" b="1" dirty="0" smtClean="0"/>
          </a:p>
          <a:p>
            <a:pPr marL="403225" lvl="1" indent="0">
              <a:buNone/>
            </a:pPr>
            <a:r>
              <a:rPr lang="en-US" altLang="zh-TW" sz="2400" b="1" dirty="0" smtClean="0">
                <a:solidFill>
                  <a:srgbClr val="7030A0"/>
                </a:solidFill>
              </a:rPr>
              <a:t>GRI</a:t>
            </a:r>
            <a:r>
              <a:rPr lang="zh-TW" altLang="en-US" sz="2400" b="1" dirty="0" smtClean="0">
                <a:solidFill>
                  <a:srgbClr val="7030A0"/>
                </a:solidFill>
              </a:rPr>
              <a:t> </a:t>
            </a:r>
            <a:r>
              <a:rPr lang="en-US" altLang="zh-TW" sz="2400" b="1" dirty="0" smtClean="0">
                <a:solidFill>
                  <a:srgbClr val="7030A0"/>
                </a:solidFill>
              </a:rPr>
              <a:t>G4</a:t>
            </a:r>
            <a:r>
              <a:rPr lang="zh-TW" altLang="en-US" sz="2400" b="1" dirty="0" smtClean="0">
                <a:solidFill>
                  <a:srgbClr val="7030A0"/>
                </a:solidFill>
              </a:rPr>
              <a:t>、食品加工業行業揭露、金融服務業行業揭露目前均已完成正體中文版，可至「中華民國企業永續發展協會」網站下載，網址：</a:t>
            </a:r>
            <a:r>
              <a:rPr lang="en-US" altLang="zh-TW" sz="2400" b="1" dirty="0" smtClean="0">
                <a:solidFill>
                  <a:srgbClr val="7030A0"/>
                </a:solidFill>
              </a:rPr>
              <a:t>http</a:t>
            </a:r>
            <a:r>
              <a:rPr lang="en-US" altLang="zh-TW" sz="2400" b="1" dirty="0">
                <a:solidFill>
                  <a:srgbClr val="7030A0"/>
                </a:solidFill>
              </a:rPr>
              <a:t>://www.bcsd.org.tw/info/event/data/1179</a:t>
            </a:r>
          </a:p>
          <a:p>
            <a:endParaRPr lang="en-US" altLang="zh-TW" dirty="0" smtClean="0"/>
          </a:p>
          <a:p>
            <a:endParaRPr lang="zh-TW" altLang="en-US" dirty="0"/>
          </a:p>
        </p:txBody>
      </p:sp>
    </p:spTree>
    <p:extLst>
      <p:ext uri="{BB962C8B-B14F-4D97-AF65-F5344CB8AC3E}">
        <p14:creationId xmlns:p14="http://schemas.microsoft.com/office/powerpoint/2010/main" val="222967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上櫃公司編製</a:t>
            </a:r>
            <a:r>
              <a:rPr lang="en-US" altLang="zh-TW" dirty="0"/>
              <a:t>CSR</a:t>
            </a:r>
            <a:r>
              <a:rPr lang="zh-TW" altLang="en-US" dirty="0"/>
              <a:t>報告書作業辦法介紹</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52244552"/>
              </p:ext>
            </p:extLst>
          </p:nvPr>
        </p:nvGraphicFramePr>
        <p:xfrm>
          <a:off x="838200" y="1783725"/>
          <a:ext cx="10515600" cy="4393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1018161" y="1260505"/>
            <a:ext cx="5077839"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行業別加強揭露事項</a:t>
            </a:r>
            <a:r>
              <a:rPr lang="en-US" altLang="zh-TW" sz="2800" dirty="0" smtClean="0">
                <a:latin typeface="標楷體" panose="03000509000000000000" pitchFamily="65" charset="-120"/>
                <a:ea typeface="標楷體" panose="03000509000000000000" pitchFamily="65" charset="-120"/>
              </a:rPr>
              <a:t>(§4)</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789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上櫃公司編製</a:t>
            </a:r>
            <a:r>
              <a:rPr lang="en-US" altLang="zh-TW" dirty="0"/>
              <a:t>CSR</a:t>
            </a:r>
            <a:r>
              <a:rPr lang="zh-TW" altLang="en-US" dirty="0"/>
              <a:t>報告書作業辦法介紹</a:t>
            </a:r>
          </a:p>
        </p:txBody>
      </p:sp>
      <p:sp>
        <p:nvSpPr>
          <p:cNvPr id="5" name="內容版面配置區 4"/>
          <p:cNvSpPr>
            <a:spLocks noGrp="1"/>
          </p:cNvSpPr>
          <p:nvPr>
            <p:ph idx="1"/>
          </p:nvPr>
        </p:nvSpPr>
        <p:spPr/>
        <p:txBody>
          <a:bodyPr/>
          <a:lstStyle/>
          <a:p>
            <a:r>
              <a:rPr lang="zh-TW" altLang="en-US" dirty="0" smtClean="0"/>
              <a:t>報告書申報期限</a:t>
            </a:r>
            <a:r>
              <a:rPr lang="en-US" altLang="zh-TW" dirty="0" smtClean="0"/>
              <a:t>(</a:t>
            </a:r>
            <a:r>
              <a:rPr lang="en-US" altLang="zh-TW" dirty="0" smtClean="0">
                <a:latin typeface="新細明體" panose="02020500000000000000" pitchFamily="18" charset="-120"/>
              </a:rPr>
              <a:t>§5 )</a:t>
            </a:r>
            <a:r>
              <a:rPr lang="zh-TW" altLang="en-US" dirty="0" smtClean="0"/>
              <a:t>：</a:t>
            </a:r>
            <a:endParaRPr lang="en-US" altLang="zh-TW" dirty="0" smtClean="0"/>
          </a:p>
          <a:p>
            <a:pPr lvl="1"/>
            <a:r>
              <a:rPr lang="zh-TW" altLang="en-US" dirty="0"/>
              <a:t>未取得會計師確信意見者：每年</a:t>
            </a:r>
            <a:r>
              <a:rPr lang="en-US" altLang="zh-TW" dirty="0"/>
              <a:t>6</a:t>
            </a:r>
            <a:r>
              <a:rPr lang="zh-TW" altLang="en-US" dirty="0"/>
              <a:t>月</a:t>
            </a:r>
            <a:r>
              <a:rPr lang="en-US" altLang="zh-TW" dirty="0"/>
              <a:t>30</a:t>
            </a:r>
            <a:r>
              <a:rPr lang="zh-TW" altLang="en-US" dirty="0"/>
              <a:t>日</a:t>
            </a:r>
            <a:endParaRPr lang="en-US" altLang="zh-TW" dirty="0"/>
          </a:p>
          <a:p>
            <a:pPr lvl="1"/>
            <a:r>
              <a:rPr lang="zh-TW" altLang="en-US" dirty="0" smtClean="0"/>
              <a:t>首次依</a:t>
            </a:r>
            <a:r>
              <a:rPr lang="en-US" altLang="zh-TW" dirty="0" smtClean="0"/>
              <a:t>GRI</a:t>
            </a:r>
            <a:r>
              <a:rPr lang="zh-TW" altLang="en-US" dirty="0" smtClean="0"/>
              <a:t>編製報告書、</a:t>
            </a:r>
            <a:r>
              <a:rPr lang="zh-TW" altLang="en-US" dirty="0" smtClean="0"/>
              <a:t>取得</a:t>
            </a:r>
            <a:r>
              <a:rPr lang="zh-TW" altLang="en-US" dirty="0" smtClean="0"/>
              <a:t>會計師確信意見者</a:t>
            </a:r>
            <a:r>
              <a:rPr lang="en-US" altLang="zh-TW" dirty="0" smtClean="0"/>
              <a:t>(</a:t>
            </a:r>
            <a:r>
              <a:rPr lang="zh-TW" altLang="en-US" dirty="0" smtClean="0"/>
              <a:t>強制及自願</a:t>
            </a:r>
            <a:r>
              <a:rPr lang="en-US" altLang="zh-TW" dirty="0" smtClean="0"/>
              <a:t>)</a:t>
            </a:r>
            <a:r>
              <a:rPr lang="zh-TW" altLang="en-US" dirty="0" smtClean="0"/>
              <a:t>：每年</a:t>
            </a:r>
            <a:r>
              <a:rPr lang="en-US" altLang="zh-TW" dirty="0" smtClean="0"/>
              <a:t>12</a:t>
            </a:r>
            <a:r>
              <a:rPr lang="zh-TW" altLang="en-US" dirty="0" smtClean="0"/>
              <a:t>月</a:t>
            </a:r>
            <a:r>
              <a:rPr lang="en-US" altLang="zh-TW" dirty="0" smtClean="0"/>
              <a:t>31</a:t>
            </a:r>
            <a:r>
              <a:rPr lang="zh-TW" altLang="en-US" dirty="0" smtClean="0"/>
              <a:t>日</a:t>
            </a:r>
            <a:endParaRPr lang="en-US" altLang="zh-TW" dirty="0" smtClean="0"/>
          </a:p>
          <a:p>
            <a:pPr>
              <a:spcBef>
                <a:spcPts val="1800"/>
              </a:spcBef>
            </a:pPr>
            <a:r>
              <a:rPr lang="zh-TW" altLang="en-US" dirty="0" smtClean="0"/>
              <a:t>申報方式</a:t>
            </a:r>
            <a:r>
              <a:rPr lang="en-US" altLang="zh-TW" dirty="0" smtClean="0"/>
              <a:t>(</a:t>
            </a:r>
            <a:r>
              <a:rPr lang="en-US" altLang="zh-TW" dirty="0" smtClean="0">
                <a:latin typeface="新細明體" panose="02020500000000000000" pitchFamily="18" charset="-120"/>
              </a:rPr>
              <a:t>§5)</a:t>
            </a:r>
            <a:r>
              <a:rPr lang="zh-TW" altLang="en-US" dirty="0" smtClean="0">
                <a:sym typeface="Wingdings" panose="05000000000000000000" pitchFamily="2" charset="2"/>
              </a:rPr>
              <a:t>：</a:t>
            </a:r>
            <a:r>
              <a:rPr lang="zh-TW" altLang="en-US" sz="2800" dirty="0" smtClean="0">
                <a:sym typeface="Wingdings" panose="05000000000000000000" pitchFamily="2" charset="2"/>
              </a:rPr>
              <a:t>同時申報及揭露於</a:t>
            </a:r>
            <a:endParaRPr lang="en-US" altLang="zh-TW" sz="2800" dirty="0" smtClean="0"/>
          </a:p>
          <a:p>
            <a:pPr lvl="1"/>
            <a:r>
              <a:rPr lang="en-US" altLang="zh-TW" dirty="0" smtClean="0"/>
              <a:t>SII</a:t>
            </a:r>
            <a:r>
              <a:rPr lang="zh-TW" altLang="en-US" dirty="0" smtClean="0"/>
              <a:t>申報系統</a:t>
            </a:r>
            <a:r>
              <a:rPr lang="en-US" altLang="zh-TW" sz="2000" dirty="0" smtClean="0"/>
              <a:t>(</a:t>
            </a:r>
            <a:r>
              <a:rPr lang="zh-TW" altLang="en-US" sz="2000" dirty="0" smtClean="0"/>
              <a:t>公開資訊觀測站</a:t>
            </a:r>
            <a:r>
              <a:rPr lang="en-US" altLang="zh-TW" sz="2000" dirty="0" smtClean="0"/>
              <a:t>/</a:t>
            </a:r>
            <a:r>
              <a:rPr lang="zh-TW" altLang="en-US" sz="2000" dirty="0" smtClean="0"/>
              <a:t>企業社會責任報告書</a:t>
            </a:r>
            <a:r>
              <a:rPr lang="en-US" altLang="zh-TW" sz="2000" dirty="0" smtClean="0"/>
              <a:t>)</a:t>
            </a:r>
          </a:p>
          <a:p>
            <a:pPr lvl="1"/>
            <a:r>
              <a:rPr lang="zh-TW" altLang="en-US" dirty="0" smtClean="0"/>
              <a:t>上櫃公司網頁</a:t>
            </a:r>
            <a:endParaRPr lang="en-US" altLang="zh-TW" dirty="0" smtClean="0"/>
          </a:p>
          <a:p>
            <a:r>
              <a:rPr lang="zh-TW" altLang="en-US" sz="2400" b="1" dirty="0" smtClean="0">
                <a:solidFill>
                  <a:srgbClr val="7030A0"/>
                </a:solidFill>
              </a:rPr>
              <a:t>作業</a:t>
            </a:r>
            <a:r>
              <a:rPr lang="zh-TW" altLang="en-US" sz="2400" b="1" dirty="0" smtClean="0">
                <a:solidFill>
                  <a:srgbClr val="7030A0"/>
                </a:solidFill>
              </a:rPr>
              <a:t>辦法問答集</a:t>
            </a:r>
            <a:r>
              <a:rPr lang="en-US" altLang="zh-TW" sz="2400" b="1" dirty="0" smtClean="0">
                <a:solidFill>
                  <a:srgbClr val="7030A0"/>
                </a:solidFill>
              </a:rPr>
              <a:t>(105.7</a:t>
            </a:r>
            <a:r>
              <a:rPr lang="zh-TW" altLang="en-US" sz="2400" b="1" dirty="0" smtClean="0">
                <a:solidFill>
                  <a:srgbClr val="7030A0"/>
                </a:solidFill>
              </a:rPr>
              <a:t>更新</a:t>
            </a:r>
            <a:r>
              <a:rPr lang="en-US" altLang="zh-TW" sz="2400" b="1" dirty="0" smtClean="0">
                <a:solidFill>
                  <a:srgbClr val="7030A0"/>
                </a:solidFill>
              </a:rPr>
              <a:t>)</a:t>
            </a:r>
            <a:r>
              <a:rPr lang="zh-TW" altLang="en-US" sz="2400" b="1" dirty="0" smtClean="0">
                <a:solidFill>
                  <a:srgbClr val="7030A0"/>
                </a:solidFill>
              </a:rPr>
              <a:t>：請至本中心網站之企業社會責任專區下載  </a:t>
            </a:r>
            <a:r>
              <a:rPr lang="en-US" altLang="zh-TW" sz="2400" b="1" u="sng" dirty="0" smtClean="0">
                <a:solidFill>
                  <a:srgbClr val="7030A0"/>
                </a:solidFill>
              </a:rPr>
              <a:t>http</a:t>
            </a:r>
            <a:r>
              <a:rPr lang="en-US" altLang="zh-TW" sz="2400" b="1" u="sng" dirty="0">
                <a:solidFill>
                  <a:srgbClr val="7030A0"/>
                </a:solidFill>
              </a:rPr>
              <a:t>://www.tpex.org.tw/web/csr/content/introduction.php</a:t>
            </a:r>
          </a:p>
        </p:txBody>
      </p:sp>
    </p:spTree>
    <p:extLst>
      <p:ext uri="{BB962C8B-B14F-4D97-AF65-F5344CB8AC3E}">
        <p14:creationId xmlns:p14="http://schemas.microsoft.com/office/powerpoint/2010/main" val="235155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最近</a:t>
            </a:r>
            <a:r>
              <a:rPr lang="en-US" altLang="zh-TW" dirty="0" smtClean="0"/>
              <a:t>3</a:t>
            </a:r>
            <a:r>
              <a:rPr lang="zh-TW" altLang="en-US" dirty="0" smtClean="0"/>
              <a:t>年度上市櫃公司編製</a:t>
            </a:r>
            <a:r>
              <a:rPr lang="en-US" altLang="zh-TW" dirty="0" smtClean="0"/>
              <a:t>CSR</a:t>
            </a:r>
            <a:r>
              <a:rPr lang="zh-TW" altLang="en-US" dirty="0" smtClean="0"/>
              <a:t>報告書情形</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2265981"/>
              </p:ext>
            </p:extLst>
          </p:nvPr>
        </p:nvGraphicFramePr>
        <p:xfrm>
          <a:off x="1391055" y="1877439"/>
          <a:ext cx="9513651" cy="3073940"/>
        </p:xfrm>
        <a:graphic>
          <a:graphicData uri="http://schemas.openxmlformats.org/drawingml/2006/table">
            <a:tbl>
              <a:tblPr firstRow="1" firstCol="1" bandRow="1">
                <a:tableStyleId>{5940675A-B579-460E-94D1-54222C63F5DA}</a:tableStyleId>
              </a:tblPr>
              <a:tblGrid>
                <a:gridCol w="1359093"/>
                <a:gridCol w="1359093"/>
                <a:gridCol w="1359093"/>
                <a:gridCol w="1359093"/>
                <a:gridCol w="1359093"/>
                <a:gridCol w="1359093"/>
                <a:gridCol w="1359093"/>
              </a:tblGrid>
              <a:tr h="614788">
                <a:tc rowSpan="2">
                  <a:txBody>
                    <a:bodyPr/>
                    <a:lstStyle/>
                    <a:p>
                      <a:pPr algn="ctr">
                        <a:spcAft>
                          <a:spcPts val="0"/>
                        </a:spcAft>
                      </a:pPr>
                      <a:r>
                        <a:rPr lang="zh-TW" altLang="en-US" sz="2400" b="0" dirty="0" smtClean="0">
                          <a:effectLst/>
                          <a:latin typeface="標楷體" panose="03000509000000000000" pitchFamily="65" charset="-120"/>
                          <a:ea typeface="標楷體" panose="03000509000000000000" pitchFamily="65" charset="-120"/>
                        </a:rPr>
                        <a:t>報告書</a:t>
                      </a:r>
                      <a:endParaRPr lang="en-US" altLang="zh-TW" sz="2400" b="0" dirty="0" smtClean="0">
                        <a:effectLst/>
                        <a:latin typeface="標楷體" panose="03000509000000000000" pitchFamily="65" charset="-120"/>
                        <a:ea typeface="標楷體" panose="03000509000000000000" pitchFamily="65" charset="-120"/>
                      </a:endParaRPr>
                    </a:p>
                    <a:p>
                      <a:pPr algn="ctr">
                        <a:spcAft>
                          <a:spcPts val="0"/>
                        </a:spcAft>
                      </a:pPr>
                      <a:r>
                        <a:rPr lang="zh-TW" sz="2400" b="0" dirty="0" smtClean="0">
                          <a:effectLst/>
                          <a:latin typeface="標楷體" panose="03000509000000000000" pitchFamily="65" charset="-120"/>
                          <a:ea typeface="標楷體" panose="03000509000000000000" pitchFamily="65" charset="-120"/>
                        </a:rPr>
                        <a:t>年度</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gridSpan="2">
                  <a:txBody>
                    <a:bodyPr/>
                    <a:lstStyle/>
                    <a:p>
                      <a:pPr algn="ctr">
                        <a:spcAft>
                          <a:spcPts val="0"/>
                        </a:spcAft>
                      </a:pPr>
                      <a:r>
                        <a:rPr lang="en-US" sz="2400" b="0" dirty="0" smtClean="0">
                          <a:effectLst/>
                          <a:latin typeface="標楷體" panose="03000509000000000000" pitchFamily="65" charset="-120"/>
                          <a:ea typeface="標楷體" panose="03000509000000000000" pitchFamily="65" charset="-120"/>
                        </a:rPr>
                        <a:t>102</a:t>
                      </a:r>
                      <a:r>
                        <a:rPr lang="zh-TW" altLang="en-US" sz="2400" b="0" dirty="0" smtClean="0">
                          <a:effectLst/>
                          <a:latin typeface="標楷體" panose="03000509000000000000" pitchFamily="65" charset="-120"/>
                          <a:ea typeface="標楷體" panose="03000509000000000000" pitchFamily="65" charset="-120"/>
                        </a:rPr>
                        <a:t>年</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hMerge="1">
                  <a:txBody>
                    <a:bodyPr/>
                    <a:lstStyle/>
                    <a:p>
                      <a:endParaRPr lang="zh-TW" altLang="en-US"/>
                    </a:p>
                  </a:txBody>
                  <a:tcPr/>
                </a:tc>
                <a:tc gridSpan="2">
                  <a:txBody>
                    <a:bodyPr/>
                    <a:lstStyle/>
                    <a:p>
                      <a:pPr algn="ctr">
                        <a:spcAft>
                          <a:spcPts val="0"/>
                        </a:spcAft>
                      </a:pPr>
                      <a:r>
                        <a:rPr lang="en-US" sz="2400" b="0" dirty="0" smtClean="0">
                          <a:effectLst/>
                          <a:latin typeface="標楷體" panose="03000509000000000000" pitchFamily="65" charset="-120"/>
                          <a:ea typeface="標楷體" panose="03000509000000000000" pitchFamily="65" charset="-120"/>
                        </a:rPr>
                        <a:t>103</a:t>
                      </a:r>
                      <a:r>
                        <a:rPr lang="zh-TW" altLang="en-US" sz="2400" b="0" dirty="0" smtClean="0">
                          <a:effectLst/>
                          <a:latin typeface="標楷體" panose="03000509000000000000" pitchFamily="65" charset="-120"/>
                          <a:ea typeface="標楷體" panose="03000509000000000000" pitchFamily="65" charset="-120"/>
                        </a:rPr>
                        <a:t>年</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hMerge="1">
                  <a:txBody>
                    <a:bodyPr/>
                    <a:lstStyle/>
                    <a:p>
                      <a:endParaRPr lang="zh-TW" altLang="en-US"/>
                    </a:p>
                  </a:txBody>
                  <a:tcPr/>
                </a:tc>
                <a:tc gridSpan="2">
                  <a:txBody>
                    <a:bodyPr/>
                    <a:lstStyle/>
                    <a:p>
                      <a:pPr algn="ctr">
                        <a:spcAft>
                          <a:spcPts val="0"/>
                        </a:spcAft>
                      </a:pPr>
                      <a:r>
                        <a:rPr lang="en-US" sz="2400" b="0" dirty="0" smtClean="0">
                          <a:effectLst/>
                          <a:latin typeface="標楷體" panose="03000509000000000000" pitchFamily="65" charset="-120"/>
                          <a:ea typeface="標楷體" panose="03000509000000000000" pitchFamily="65" charset="-120"/>
                        </a:rPr>
                        <a:t>104</a:t>
                      </a:r>
                      <a:r>
                        <a:rPr lang="zh-TW" altLang="en-US" sz="2400" b="0" dirty="0" smtClean="0">
                          <a:effectLst/>
                          <a:latin typeface="標楷體" panose="03000509000000000000" pitchFamily="65" charset="-120"/>
                          <a:ea typeface="標楷體" panose="03000509000000000000" pitchFamily="65" charset="-120"/>
                        </a:rPr>
                        <a:t>年</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hMerge="1">
                  <a:txBody>
                    <a:bodyPr/>
                    <a:lstStyle/>
                    <a:p>
                      <a:endParaRPr lang="zh-TW" altLang="en-US"/>
                    </a:p>
                  </a:txBody>
                  <a:tcPr/>
                </a:tc>
              </a:tr>
              <a:tr h="614788">
                <a:tc vMerge="1">
                  <a:txBody>
                    <a:bodyPr/>
                    <a:lstStyle/>
                    <a:p>
                      <a:pPr>
                        <a:spcAft>
                          <a:spcPts val="0"/>
                        </a:spcAft>
                      </a:pPr>
                      <a:endParaRPr lang="zh-TW" sz="1800" dirty="0">
                        <a:effectLst/>
                        <a:latin typeface="Calibri" panose="020F0502020204030204" pitchFamily="34" charset="0"/>
                        <a:ea typeface="新細明體" panose="02020500000000000000" pitchFamily="18" charset="-120"/>
                        <a:cs typeface="新細明體" panose="02020500000000000000" pitchFamily="18" charset="-120"/>
                      </a:endParaRPr>
                    </a:p>
                  </a:txBody>
                  <a:tcPr marL="17780" marR="17780" marT="0" marB="0" anchor="ct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上市</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上櫃</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上市</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上櫃</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上市</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上櫃</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r>
              <a:tr h="614788">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強制</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ctr">
                        <a:spcAft>
                          <a:spcPts val="0"/>
                        </a:spcAft>
                      </a:pPr>
                      <a:r>
                        <a:rPr lang="en-US" sz="2400" b="0" dirty="0">
                          <a:effectLst/>
                          <a:latin typeface="標楷體" panose="03000509000000000000" pitchFamily="65" charset="-120"/>
                          <a:ea typeface="標楷體" panose="03000509000000000000" pitchFamily="65" charset="-120"/>
                        </a:rPr>
                        <a:t>-</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ctr">
                        <a:spcAft>
                          <a:spcPts val="0"/>
                        </a:spcAft>
                      </a:pPr>
                      <a:r>
                        <a:rPr lang="en-US" sz="2400" b="0" dirty="0">
                          <a:effectLst/>
                          <a:latin typeface="標楷體" panose="03000509000000000000" pitchFamily="65" charset="-120"/>
                          <a:ea typeface="標楷體" panose="03000509000000000000" pitchFamily="65" charset="-120"/>
                        </a:rPr>
                        <a:t>-</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170</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32</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134</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smtClean="0">
                          <a:effectLst/>
                          <a:latin typeface="標楷體" panose="03000509000000000000" pitchFamily="65" charset="-120"/>
                          <a:ea typeface="標楷體" panose="03000509000000000000" pitchFamily="65" charset="-120"/>
                        </a:rPr>
                        <a:t>25</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r>
              <a:tr h="614788">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自願</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171</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41</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96</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42</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48</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altLang="zh-TW" sz="2400" b="0" dirty="0" smtClean="0">
                          <a:effectLst/>
                          <a:latin typeface="標楷體" panose="03000509000000000000" pitchFamily="65" charset="-120"/>
                          <a:ea typeface="標楷體" panose="03000509000000000000" pitchFamily="65" charset="-120"/>
                        </a:rPr>
                        <a:t>28</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r>
              <a:tr h="614788">
                <a:tc>
                  <a:txBody>
                    <a:bodyPr/>
                    <a:lstStyle/>
                    <a:p>
                      <a:pPr algn="ctr">
                        <a:spcAft>
                          <a:spcPts val="0"/>
                        </a:spcAft>
                      </a:pPr>
                      <a:r>
                        <a:rPr lang="zh-TW" sz="2400" b="0" dirty="0">
                          <a:effectLst/>
                          <a:latin typeface="標楷體" panose="03000509000000000000" pitchFamily="65" charset="-120"/>
                          <a:ea typeface="標楷體" panose="03000509000000000000" pitchFamily="65" charset="-120"/>
                        </a:rPr>
                        <a:t>合計</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noFill/>
                  </a:tcPr>
                </a:tc>
                <a:tc>
                  <a:txBody>
                    <a:bodyPr/>
                    <a:lstStyle/>
                    <a:p>
                      <a:pPr algn="r">
                        <a:spcAft>
                          <a:spcPts val="0"/>
                        </a:spcAft>
                      </a:pPr>
                      <a:r>
                        <a:rPr lang="en-US" sz="2400" b="0">
                          <a:effectLst/>
                          <a:latin typeface="標楷體" panose="03000509000000000000" pitchFamily="65" charset="-120"/>
                          <a:ea typeface="標楷體" panose="03000509000000000000" pitchFamily="65" charset="-120"/>
                        </a:rPr>
                        <a:t>171</a:t>
                      </a:r>
                      <a:endParaRPr lang="zh-TW" sz="2400" b="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41</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266</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74</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sz="2400" b="0" dirty="0">
                          <a:effectLst/>
                          <a:latin typeface="標楷體" panose="03000509000000000000" pitchFamily="65" charset="-120"/>
                          <a:ea typeface="標楷體" panose="03000509000000000000" pitchFamily="65" charset="-120"/>
                        </a:rPr>
                        <a:t>182</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c>
                  <a:txBody>
                    <a:bodyPr/>
                    <a:lstStyle/>
                    <a:p>
                      <a:pPr algn="r">
                        <a:spcAft>
                          <a:spcPts val="0"/>
                        </a:spcAft>
                      </a:pPr>
                      <a:r>
                        <a:rPr lang="en-US" altLang="zh-TW" sz="2400" b="0" dirty="0" smtClean="0">
                          <a:effectLst/>
                          <a:latin typeface="標楷體" panose="03000509000000000000" pitchFamily="65" charset="-120"/>
                          <a:ea typeface="標楷體" panose="03000509000000000000" pitchFamily="65" charset="-120"/>
                          <a:cs typeface="+mn-cs"/>
                        </a:rPr>
                        <a:t>53</a:t>
                      </a:r>
                      <a:endParaRPr lang="zh-TW" sz="2400" b="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17780" marR="17780" marT="0" marB="0" anchor="ctr"/>
                </a:tc>
              </a:tr>
            </a:tbl>
          </a:graphicData>
        </a:graphic>
      </p:graphicFrame>
      <p:sp>
        <p:nvSpPr>
          <p:cNvPr id="5" name="文字方塊 4"/>
          <p:cNvSpPr txBox="1"/>
          <p:nvPr/>
        </p:nvSpPr>
        <p:spPr>
          <a:xfrm>
            <a:off x="1391055" y="5138130"/>
            <a:ext cx="8583262" cy="646331"/>
          </a:xfrm>
          <a:prstGeom prst="rect">
            <a:avLst/>
          </a:prstGeom>
          <a:noFill/>
        </p:spPr>
        <p:txBody>
          <a:bodyPr wrap="square" rtlCol="0">
            <a:spAutoFit/>
          </a:bodyPr>
          <a:lstStyle/>
          <a:p>
            <a:r>
              <a:rPr lang="en-US" altLang="zh-TW" dirty="0"/>
              <a:t>1</a:t>
            </a:r>
            <a:r>
              <a:rPr lang="en-US" altLang="zh-TW" dirty="0" smtClean="0"/>
              <a:t>.102</a:t>
            </a:r>
            <a:r>
              <a:rPr lang="zh-TW" altLang="zh-TW" dirty="0"/>
              <a:t>年均為自願，強制係</a:t>
            </a:r>
            <a:r>
              <a:rPr lang="en-US" altLang="zh-TW" dirty="0"/>
              <a:t>103</a:t>
            </a:r>
            <a:r>
              <a:rPr lang="zh-TW" altLang="zh-TW" dirty="0"/>
              <a:t>年開始</a:t>
            </a:r>
          </a:p>
          <a:p>
            <a:r>
              <a:rPr lang="en-US" altLang="zh-TW" dirty="0"/>
              <a:t>2</a:t>
            </a:r>
            <a:r>
              <a:rPr lang="en-US" altLang="zh-TW" dirty="0" smtClean="0"/>
              <a:t>.104</a:t>
            </a:r>
            <a:r>
              <a:rPr lang="zh-TW" altLang="zh-TW" dirty="0"/>
              <a:t>年統計至</a:t>
            </a:r>
            <a:r>
              <a:rPr lang="en-US" altLang="zh-TW" dirty="0" smtClean="0"/>
              <a:t>105.9.1</a:t>
            </a:r>
            <a:r>
              <a:rPr lang="zh-TW" altLang="zh-TW" dirty="0" smtClean="0"/>
              <a:t>為止</a:t>
            </a:r>
            <a:r>
              <a:rPr lang="zh-TW" altLang="zh-TW" dirty="0"/>
              <a:t>，自願或強制取得會計師確信意見者，申報期限為</a:t>
            </a:r>
            <a:r>
              <a:rPr lang="en-US" altLang="zh-TW" dirty="0"/>
              <a:t>12/31</a:t>
            </a:r>
            <a:r>
              <a:rPr lang="zh-TW" altLang="zh-TW" dirty="0"/>
              <a:t>。</a:t>
            </a:r>
          </a:p>
        </p:txBody>
      </p:sp>
    </p:spTree>
    <p:extLst>
      <p:ext uri="{BB962C8B-B14F-4D97-AF65-F5344CB8AC3E}">
        <p14:creationId xmlns:p14="http://schemas.microsoft.com/office/powerpoint/2010/main" val="148422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CSR</a:t>
            </a:r>
            <a:r>
              <a:rPr lang="zh-TW" altLang="en-US" dirty="0" smtClean="0"/>
              <a:t>報告書常見缺失 </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12765806"/>
              </p:ext>
            </p:extLst>
          </p:nvPr>
        </p:nvGraphicFramePr>
        <p:xfrm>
          <a:off x="1913467" y="1417638"/>
          <a:ext cx="9999133"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73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t>「上市上櫃公司企業社會責任實務守則」</a:t>
            </a:r>
            <a:r>
              <a:rPr lang="zh-TW" altLang="en-US" sz="2400" dirty="0" smtClean="0"/>
              <a:t>修訂</a:t>
            </a:r>
            <a:endParaRPr lang="zh-TW" altLang="en-US" sz="2400" dirty="0"/>
          </a:p>
        </p:txBody>
      </p:sp>
      <p:sp>
        <p:nvSpPr>
          <p:cNvPr id="3" name="內容版面配置區 2"/>
          <p:cNvSpPr>
            <a:spLocks noGrp="1"/>
          </p:cNvSpPr>
          <p:nvPr>
            <p:ph idx="1"/>
          </p:nvPr>
        </p:nvSpPr>
        <p:spPr/>
        <p:txBody>
          <a:bodyPr/>
          <a:lstStyle/>
          <a:p>
            <a:pPr marL="0" indent="0">
              <a:buNone/>
            </a:pPr>
            <a:r>
              <a:rPr lang="en-US" altLang="zh-TW" sz="2800" dirty="0">
                <a:latin typeface="標楷體" panose="03000509000000000000" pitchFamily="65" charset="-120"/>
                <a:ea typeface="標楷體" panose="03000509000000000000" pitchFamily="65" charset="-120"/>
              </a:rPr>
              <a:t>105</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日本中心</a:t>
            </a:r>
            <a:r>
              <a:rPr lang="zh-TW" altLang="en-US" sz="2800" dirty="0">
                <a:latin typeface="標楷體" panose="03000509000000000000" pitchFamily="65" charset="-120"/>
                <a:ea typeface="標楷體" panose="03000509000000000000" pitchFamily="65" charset="-120"/>
              </a:rPr>
              <a:t>證櫃監</a:t>
            </a:r>
            <a:r>
              <a:rPr lang="zh-TW" altLang="en-US" sz="2800" dirty="0" smtClean="0">
                <a:latin typeface="標楷體" panose="03000509000000000000" pitchFamily="65" charset="-120"/>
                <a:ea typeface="標楷體" panose="03000509000000000000" pitchFamily="65" charset="-120"/>
              </a:rPr>
              <a:t>字第</a:t>
            </a:r>
            <a:r>
              <a:rPr lang="en-US" altLang="zh-TW" sz="2800" dirty="0">
                <a:latin typeface="標楷體" panose="03000509000000000000" pitchFamily="65" charset="-120"/>
                <a:ea typeface="標楷體" panose="03000509000000000000" pitchFamily="65" charset="-120"/>
              </a:rPr>
              <a:t>10500212832</a:t>
            </a:r>
            <a:r>
              <a:rPr lang="zh-TW" altLang="en-US" sz="2800" dirty="0">
                <a:latin typeface="標楷體" panose="03000509000000000000" pitchFamily="65" charset="-120"/>
                <a:ea typeface="標楷體" panose="03000509000000000000" pitchFamily="65" charset="-120"/>
              </a:rPr>
              <a:t>號公告</a:t>
            </a:r>
            <a:r>
              <a:rPr lang="zh-TW" altLang="en-US" sz="2800" dirty="0" smtClean="0">
                <a:latin typeface="標楷體" panose="03000509000000000000" pitchFamily="65" charset="-120"/>
                <a:ea typeface="標楷體" panose="03000509000000000000" pitchFamily="65" charset="-120"/>
              </a:rPr>
              <a:t>修正</a:t>
            </a:r>
            <a:endParaRPr lang="en-US" altLang="zh-TW" sz="2800" dirty="0" smtClean="0">
              <a:latin typeface="標楷體" panose="03000509000000000000" pitchFamily="65" charset="-120"/>
              <a:ea typeface="標楷體" panose="03000509000000000000" pitchFamily="65" charset="-120"/>
            </a:endParaRPr>
          </a:p>
          <a:p>
            <a:pPr>
              <a:spcBef>
                <a:spcPts val="1200"/>
              </a:spcBef>
            </a:pPr>
            <a:r>
              <a:rPr lang="zh-TW" altLang="zh-TW" dirty="0" smtClean="0">
                <a:latin typeface="標楷體" panose="03000509000000000000" pitchFamily="65" charset="-120"/>
                <a:ea typeface="標楷體" panose="03000509000000000000" pitchFamily="65" charset="-120"/>
              </a:rPr>
              <a:t>公司</a:t>
            </a:r>
            <a:r>
              <a:rPr lang="zh-TW" altLang="zh-TW" dirty="0">
                <a:latin typeface="標楷體" panose="03000509000000000000" pitchFamily="65" charset="-120"/>
                <a:ea typeface="標楷體" panose="03000509000000000000" pitchFamily="65" charset="-120"/>
              </a:rPr>
              <a:t>董事會於履行企業社會責任時，宜就</a:t>
            </a:r>
            <a:r>
              <a:rPr lang="zh-TW" altLang="zh-TW" b="1" dirty="0">
                <a:solidFill>
                  <a:srgbClr val="FF0000"/>
                </a:solidFill>
                <a:latin typeface="標楷體" panose="03000509000000000000" pitchFamily="65" charset="-120"/>
                <a:ea typeface="標楷體" panose="03000509000000000000" pitchFamily="65" charset="-120"/>
              </a:rPr>
              <a:t>利害關係人之利益</a:t>
            </a:r>
            <a:r>
              <a:rPr lang="zh-TW" altLang="zh-TW" dirty="0">
                <a:latin typeface="標楷體" panose="03000509000000000000" pitchFamily="65" charset="-120"/>
                <a:ea typeface="標楷體" panose="03000509000000000000" pitchFamily="65" charset="-120"/>
              </a:rPr>
              <a:t>充分考量，俾落實於企業社會責任相關政策、制度或管理</a:t>
            </a:r>
            <a:r>
              <a:rPr lang="zh-TW" altLang="zh-TW" dirty="0" smtClean="0">
                <a:latin typeface="標楷體" panose="03000509000000000000" pitchFamily="65" charset="-120"/>
                <a:ea typeface="標楷體" panose="03000509000000000000" pitchFamily="65" charset="-120"/>
              </a:rPr>
              <a:t>方針</a:t>
            </a:r>
            <a:r>
              <a:rPr lang="en-US" altLang="zh-TW" dirty="0" smtClean="0">
                <a:latin typeface="標楷體" panose="03000509000000000000" pitchFamily="65" charset="-120"/>
                <a:ea typeface="標楷體" panose="03000509000000000000" pitchFamily="65" charset="-120"/>
              </a:rPr>
              <a:t>(§7)</a:t>
            </a:r>
          </a:p>
          <a:p>
            <a:pPr>
              <a:spcBef>
                <a:spcPts val="1200"/>
              </a:spcBef>
            </a:pPr>
            <a:r>
              <a:rPr lang="zh-TW" altLang="en-US" dirty="0" smtClean="0">
                <a:latin typeface="標楷體" panose="03000509000000000000" pitchFamily="65" charset="-120"/>
                <a:ea typeface="標楷體" panose="03000509000000000000" pitchFamily="65" charset="-120"/>
              </a:rPr>
              <a:t>增訂上市上櫃公司對客戶及消費者應採「</a:t>
            </a:r>
            <a:r>
              <a:rPr lang="zh-TW" altLang="zh-TW" dirty="0" smtClean="0">
                <a:latin typeface="標楷體" panose="03000509000000000000" pitchFamily="65" charset="-120"/>
                <a:ea typeface="標楷體" panose="03000509000000000000" pitchFamily="65" charset="-120"/>
              </a:rPr>
              <a:t>公平</a:t>
            </a:r>
            <a:r>
              <a:rPr lang="zh-TW" altLang="zh-TW" dirty="0">
                <a:latin typeface="標楷體" panose="03000509000000000000" pitchFamily="65" charset="-120"/>
                <a:ea typeface="標楷體" panose="03000509000000000000" pitchFamily="65" charset="-120"/>
              </a:rPr>
              <a:t>待客</a:t>
            </a:r>
            <a:r>
              <a:rPr lang="zh-TW" altLang="zh-TW" dirty="0" smtClean="0">
                <a:latin typeface="標楷體" panose="03000509000000000000" pitchFamily="65" charset="-120"/>
                <a:ea typeface="標楷體" panose="03000509000000000000" pitchFamily="65" charset="-120"/>
              </a:rPr>
              <a:t>原則</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(§22-1)</a:t>
            </a:r>
          </a:p>
          <a:p>
            <a:pPr>
              <a:spcBef>
                <a:spcPts val="1200"/>
              </a:spcBef>
            </a:pPr>
            <a:r>
              <a:rPr lang="zh-TW" altLang="en-US" dirty="0">
                <a:latin typeface="標楷體" panose="03000509000000000000" pitchFamily="65" charset="-120"/>
                <a:ea typeface="標楷體" panose="03000509000000000000" pitchFamily="65" charset="-120"/>
              </a:rPr>
              <a:t>鼓勵</a:t>
            </a:r>
            <a:r>
              <a:rPr lang="zh-TW" altLang="zh-TW" dirty="0" smtClean="0">
                <a:latin typeface="標楷體" panose="03000509000000000000" pitchFamily="65" charset="-120"/>
                <a:ea typeface="標楷體" panose="03000509000000000000" pitchFamily="65" charset="-120"/>
              </a:rPr>
              <a:t>上市</a:t>
            </a:r>
            <a:r>
              <a:rPr lang="zh-TW" altLang="zh-TW" dirty="0">
                <a:latin typeface="標楷體" panose="03000509000000000000" pitchFamily="65" charset="-120"/>
                <a:ea typeface="標楷體" panose="03000509000000000000" pitchFamily="65" charset="-120"/>
              </a:rPr>
              <a:t>上櫃</a:t>
            </a:r>
            <a:r>
              <a:rPr lang="zh-TW" altLang="zh-TW" dirty="0" smtClean="0">
                <a:latin typeface="標楷體" panose="03000509000000000000" pitchFamily="65" charset="-120"/>
                <a:ea typeface="標楷體" panose="03000509000000000000" pitchFamily="65" charset="-120"/>
              </a:rPr>
              <a:t>公司</a:t>
            </a:r>
            <a:r>
              <a:rPr lang="zh-TW" altLang="zh-TW" dirty="0">
                <a:latin typeface="標楷體" panose="03000509000000000000" pitchFamily="65" charset="-120"/>
                <a:ea typeface="標楷體" panose="03000509000000000000" pitchFamily="65" charset="-120"/>
              </a:rPr>
              <a:t>參與或投入資源至</a:t>
            </a:r>
            <a:r>
              <a:rPr lang="zh-TW" altLang="en-US" b="1" dirty="0" smtClean="0">
                <a:solidFill>
                  <a:srgbClr val="FF0000"/>
                </a:solidFill>
                <a:latin typeface="標楷體" panose="03000509000000000000" pitchFamily="65" charset="-120"/>
                <a:ea typeface="標楷體" panose="03000509000000000000" pitchFamily="65" charset="-120"/>
              </a:rPr>
              <a:t>社會企業</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27)</a:t>
            </a:r>
          </a:p>
          <a:p>
            <a:endParaRPr lang="en-US" altLang="zh-TW" dirty="0" smtClean="0">
              <a:latin typeface="新細明體" panose="02020500000000000000" pitchFamily="18" charset="-120"/>
            </a:endParaRPr>
          </a:p>
          <a:p>
            <a:endParaRPr lang="zh-TW" altLang="en-US" dirty="0"/>
          </a:p>
        </p:txBody>
      </p:sp>
    </p:spTree>
    <p:extLst>
      <p:ext uri="{BB962C8B-B14F-4D97-AF65-F5344CB8AC3E}">
        <p14:creationId xmlns:p14="http://schemas.microsoft.com/office/powerpoint/2010/main" val="458369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夏至">
      <a:dk1>
        <a:sysClr val="windowText" lastClr="000000"/>
      </a:dk1>
      <a:lt1>
        <a:sysClr val="window" lastClr="BEE2CC"/>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佈景主題1" id="{2AEAABA4-4540-406B-BDCB-10983E2AFB64}" vid="{C7FC1DD3-77D7-463F-818A-9520747F9D2A}"/>
    </a:ext>
  </a:extLst>
</a:theme>
</file>

<file path=ppt/theme/theme2.xml><?xml version="1.0" encoding="utf-8"?>
<a:theme xmlns:a="http://schemas.openxmlformats.org/drawingml/2006/main" name="Office 佈景主題">
  <a:themeElements>
    <a:clrScheme name="Office">
      <a:dk1>
        <a:sysClr val="windowText" lastClr="000000"/>
      </a:dk1>
      <a:lt1>
        <a:sysClr val="window" lastClr="BEE2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BEE2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TotalTime>
  <Words>902</Words>
  <Application>Microsoft Office PowerPoint</Application>
  <PresentationFormat>寬螢幕</PresentationFormat>
  <Paragraphs>107</Paragraphs>
  <Slides>11</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11</vt:i4>
      </vt:variant>
    </vt:vector>
  </HeadingPairs>
  <TitlesOfParts>
    <vt:vector size="21" baseType="lpstr">
      <vt:lpstr>Gill Sans MT</vt:lpstr>
      <vt:lpstr>微軟正黑體</vt:lpstr>
      <vt:lpstr>新細明體</vt:lpstr>
      <vt:lpstr>標楷體</vt:lpstr>
      <vt:lpstr>Arial</vt:lpstr>
      <vt:lpstr>Calibri</vt:lpstr>
      <vt:lpstr>Verdana</vt:lpstr>
      <vt:lpstr>Wingdings</vt:lpstr>
      <vt:lpstr>Wingdings 2</vt:lpstr>
      <vt:lpstr>佈景主題1</vt:lpstr>
      <vt:lpstr>企業社會責任簡介</vt:lpstr>
      <vt:lpstr>大綱</vt:lpstr>
      <vt:lpstr>上櫃公司編製CSR報告書作業辦法介紹</vt:lpstr>
      <vt:lpstr>上櫃公司編製CSR報告書作業辦法介紹</vt:lpstr>
      <vt:lpstr>上櫃公司編製CSR報告書作業辦法介紹</vt:lpstr>
      <vt:lpstr>上櫃公司編製CSR報告書作業辦法介紹</vt:lpstr>
      <vt:lpstr>最近3年度上市櫃公司編製CSR報告書情形</vt:lpstr>
      <vt:lpstr>CSR報告書常見缺失 </vt:lpstr>
      <vt:lpstr>「上市上櫃公司企業社會責任實務守則」修訂</vt:lpstr>
      <vt:lpstr>歡迎利用「企業社會責任專區」</vt:lpstr>
      <vt:lpstr>簡報結束，謝謝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企業社會責任介紹</dc:title>
  <dc:creator>蔡佩芬</dc:creator>
  <cp:lastModifiedBy>蔡佩芬</cp:lastModifiedBy>
  <cp:revision>39</cp:revision>
  <cp:lastPrinted>2016-09-13T06:08:58Z</cp:lastPrinted>
  <dcterms:created xsi:type="dcterms:W3CDTF">2016-09-01T09:51:41Z</dcterms:created>
  <dcterms:modified xsi:type="dcterms:W3CDTF">2016-09-13T06:15:16Z</dcterms:modified>
</cp:coreProperties>
</file>