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8" r:id="rId1"/>
  </p:sldMasterIdLst>
  <p:notesMasterIdLst>
    <p:notesMasterId r:id="rId9"/>
  </p:notesMasterIdLst>
  <p:handoutMasterIdLst>
    <p:handoutMasterId r:id="rId10"/>
  </p:handoutMasterIdLst>
  <p:sldIdLst>
    <p:sldId id="444" r:id="rId2"/>
    <p:sldId id="445" r:id="rId3"/>
    <p:sldId id="446" r:id="rId4"/>
    <p:sldId id="448" r:id="rId5"/>
    <p:sldId id="449" r:id="rId6"/>
    <p:sldId id="451" r:id="rId7"/>
    <p:sldId id="453" r:id="rId8"/>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userDrawn="1">
          <p15:clr>
            <a:srgbClr val="A4A3A4"/>
          </p15:clr>
        </p15:guide>
        <p15:guide id="2" pos="2141" userDrawn="1">
          <p15:clr>
            <a:srgbClr val="A4A3A4"/>
          </p15:clr>
        </p15:guide>
        <p15:guide id="3" orient="horz"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2060"/>
    <a:srgbClr val="303030"/>
    <a:srgbClr val="660066"/>
    <a:srgbClr val="FFFF00"/>
    <a:srgbClr val="080808"/>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autoAdjust="0"/>
    <p:restoredTop sz="65394" autoAdjust="0"/>
  </p:normalViewPr>
  <p:slideViewPr>
    <p:cSldViewPr>
      <p:cViewPr varScale="1">
        <p:scale>
          <a:sx n="51" d="100"/>
          <a:sy n="51" d="100"/>
        </p:scale>
        <p:origin x="2232" y="72"/>
      </p:cViewPr>
      <p:guideLst>
        <p:guide orient="horz" pos="2160"/>
        <p:guide pos="2880"/>
      </p:guideLst>
    </p:cSldViewPr>
  </p:slideViewPr>
  <p:outlineViewPr>
    <p:cViewPr>
      <p:scale>
        <a:sx n="33" d="100"/>
        <a:sy n="33" d="100"/>
      </p:scale>
      <p:origin x="0" y="-4018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946" y="-96"/>
      </p:cViewPr>
      <p:guideLst>
        <p:guide orient="horz" pos="3093"/>
        <p:guide pos="2141"/>
        <p:guide orient="horz"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03E85-71C8-4C10-80FA-9285467814A8}" type="doc">
      <dgm:prSet loTypeId="urn:microsoft.com/office/officeart/2005/8/layout/arrow2" loCatId="process" qsTypeId="urn:microsoft.com/office/officeart/2005/8/quickstyle/simple1" qsCatId="simple" csTypeId="urn:microsoft.com/office/officeart/2005/8/colors/accent2_5" csCatId="accent2" phldr="1"/>
      <dgm:spPr/>
      <dgm:t>
        <a:bodyPr/>
        <a:lstStyle/>
        <a:p>
          <a:endParaRPr lang="zh-TW" altLang="en-US"/>
        </a:p>
      </dgm:t>
    </dgm:pt>
    <dgm:pt modelId="{B7764B21-0118-4CED-A5BB-8D329F2D1223}">
      <dgm:prSet phldrT="[文字]"/>
      <dgm:spPr>
        <a:scene3d>
          <a:camera prst="orthographicFront"/>
          <a:lightRig rig="threePt" dir="t"/>
        </a:scene3d>
        <a:sp3d>
          <a:bevelT w="165100" prst="coolSlant"/>
        </a:sp3d>
      </dgm:spPr>
      <dgm:t>
        <a:bodyPr/>
        <a:lstStyle/>
        <a:p>
          <a:r>
            <a:rPr lang="zh-TW" altLang="en-US" b="1" u="sng" dirty="0" smtClean="0">
              <a:solidFill>
                <a:sysClr val="windowText" lastClr="000000"/>
              </a:solidFill>
              <a:latin typeface="標楷體" panose="03000509000000000000" pitchFamily="65" charset="-120"/>
              <a:ea typeface="標楷體" panose="03000509000000000000" pitchFamily="65" charset="-120"/>
            </a:rPr>
            <a:t>第一階段</a:t>
          </a:r>
          <a:endParaRPr lang="en-US" altLang="zh-TW" b="1" u="sng" dirty="0" smtClean="0">
            <a:solidFill>
              <a:sysClr val="windowText" lastClr="000000"/>
            </a:solidFill>
            <a:latin typeface="標楷體" panose="03000509000000000000" pitchFamily="65" charset="-120"/>
            <a:ea typeface="標楷體" panose="03000509000000000000" pitchFamily="65" charset="-120"/>
          </a:endParaRPr>
        </a:p>
        <a:p>
          <a:r>
            <a:rPr lang="zh-TW" altLang="en-US" b="1" dirty="0" smtClean="0">
              <a:solidFill>
                <a:sysClr val="windowText" lastClr="000000"/>
              </a:solidFill>
              <a:latin typeface="標楷體" panose="03000509000000000000" pitchFamily="65" charset="-120"/>
              <a:ea typeface="標楷體" panose="03000509000000000000" pitchFamily="65" charset="-120"/>
            </a:rPr>
            <a:t>上市櫃公司、</a:t>
          </a:r>
          <a:endParaRPr lang="en-US" altLang="zh-TW" b="1" dirty="0" smtClean="0">
            <a:solidFill>
              <a:sysClr val="windowText" lastClr="000000"/>
            </a:solidFill>
            <a:latin typeface="標楷體" panose="03000509000000000000" pitchFamily="65" charset="-120"/>
            <a:ea typeface="標楷體" panose="03000509000000000000" pitchFamily="65" charset="-120"/>
          </a:endParaRPr>
        </a:p>
        <a:p>
          <a:r>
            <a:rPr lang="zh-TW" altLang="en-US" b="1" dirty="0" smtClean="0">
              <a:solidFill>
                <a:sysClr val="windowText" lastClr="000000"/>
              </a:solidFill>
              <a:latin typeface="標楷體" panose="03000509000000000000" pitchFamily="65" charset="-120"/>
              <a:ea typeface="標楷體" panose="03000509000000000000" pitchFamily="65" charset="-120"/>
            </a:rPr>
            <a:t>金管會主管之金融業</a:t>
          </a:r>
          <a:r>
            <a:rPr lang="en-US" altLang="zh-TW" b="1" dirty="0" smtClean="0">
              <a:solidFill>
                <a:sysClr val="windowText" lastClr="000000"/>
              </a:solidFill>
              <a:latin typeface="標楷體" panose="03000509000000000000" pitchFamily="65" charset="-120"/>
              <a:ea typeface="標楷體" panose="03000509000000000000" pitchFamily="65" charset="-120"/>
            </a:rPr>
            <a:t>(</a:t>
          </a:r>
          <a:r>
            <a:rPr lang="zh-TW" altLang="en-US" b="1" dirty="0" smtClean="0">
              <a:solidFill>
                <a:sysClr val="windowText" lastClr="000000"/>
              </a:solidFill>
              <a:latin typeface="標楷體" panose="03000509000000000000" pitchFamily="65" charset="-120"/>
              <a:ea typeface="標楷體" panose="03000509000000000000" pitchFamily="65" charset="-120"/>
            </a:rPr>
            <a:t>不含信用合作社、信用卡公司</a:t>
          </a:r>
          <a:r>
            <a:rPr lang="en-US" altLang="zh-TW" b="1" dirty="0" smtClean="0">
              <a:solidFill>
                <a:sysClr val="windowText" lastClr="000000"/>
              </a:solidFill>
              <a:latin typeface="標楷體" panose="03000509000000000000" pitchFamily="65" charset="-120"/>
              <a:ea typeface="標楷體" panose="03000509000000000000" pitchFamily="65" charset="-120"/>
            </a:rPr>
            <a:t>)</a:t>
          </a:r>
        </a:p>
      </dgm:t>
    </dgm:pt>
    <dgm:pt modelId="{47A8D5B2-D828-41ED-A1A7-67EACBF638F9}" type="parTrans" cxnId="{9C80DB54-E400-4509-8680-B5432D6A72C6}">
      <dgm:prSet/>
      <dgm:spPr/>
      <dgm:t>
        <a:bodyPr/>
        <a:lstStyle/>
        <a:p>
          <a:endParaRPr lang="zh-TW" altLang="en-US"/>
        </a:p>
      </dgm:t>
    </dgm:pt>
    <dgm:pt modelId="{AE1E9E7A-C864-4A25-BA4D-5F62894B193D}" type="sibTrans" cxnId="{9C80DB54-E400-4509-8680-B5432D6A72C6}">
      <dgm:prSet/>
      <dgm:spPr/>
      <dgm:t>
        <a:bodyPr/>
        <a:lstStyle/>
        <a:p>
          <a:endParaRPr lang="zh-TW" altLang="en-US"/>
        </a:p>
      </dgm:t>
    </dgm:pt>
    <dgm:pt modelId="{69BF7F46-6106-4941-8863-AF0A7534AF57}">
      <dgm:prSet phldrT="[文字]"/>
      <dgm:spPr>
        <a:scene3d>
          <a:camera prst="orthographicFront"/>
          <a:lightRig rig="threePt" dir="t"/>
        </a:scene3d>
        <a:sp3d>
          <a:bevelT w="165100" prst="coolSlant"/>
        </a:sp3d>
      </dgm:spPr>
      <dgm:t>
        <a:bodyPr/>
        <a:lstStyle/>
        <a:p>
          <a:r>
            <a:rPr lang="zh-TW" b="1" u="sng" dirty="0" smtClean="0">
              <a:solidFill>
                <a:sysClr val="windowText" lastClr="000000"/>
              </a:solidFill>
              <a:latin typeface="標楷體" panose="03000509000000000000" pitchFamily="65" charset="-120"/>
              <a:ea typeface="標楷體" panose="03000509000000000000" pitchFamily="65" charset="-120"/>
            </a:rPr>
            <a:t>第二階段</a:t>
          </a:r>
          <a:endParaRPr lang="en-US" altLang="zh-TW" b="1" u="sng" dirty="0" smtClean="0">
            <a:solidFill>
              <a:sysClr val="windowText" lastClr="000000"/>
            </a:solidFill>
            <a:latin typeface="標楷體" panose="03000509000000000000" pitchFamily="65" charset="-120"/>
            <a:ea typeface="標楷體" panose="03000509000000000000" pitchFamily="65" charset="-120"/>
          </a:endParaRPr>
        </a:p>
        <a:p>
          <a:r>
            <a:rPr lang="zh-TW" altLang="en-US" b="1" dirty="0" smtClean="0">
              <a:solidFill>
                <a:sysClr val="windowText" lastClr="000000"/>
              </a:solidFill>
              <a:latin typeface="標楷體" panose="03000509000000000000" pitchFamily="65" charset="-120"/>
              <a:ea typeface="標楷體" panose="03000509000000000000" pitchFamily="65" charset="-120"/>
            </a:rPr>
            <a:t>興櫃公司</a:t>
          </a:r>
          <a:r>
            <a:rPr lang="zh-TW" b="1" dirty="0" smtClean="0">
              <a:solidFill>
                <a:sysClr val="windowText" lastClr="000000"/>
              </a:solidFill>
              <a:latin typeface="標楷體" panose="03000509000000000000" pitchFamily="65" charset="-120"/>
              <a:ea typeface="標楷體" panose="03000509000000000000" pitchFamily="65" charset="-120"/>
            </a:rPr>
            <a:t>、</a:t>
          </a:r>
          <a:endParaRPr lang="en-US" altLang="zh-TW" b="1" dirty="0" smtClean="0">
            <a:solidFill>
              <a:sysClr val="windowText" lastClr="000000"/>
            </a:solidFill>
            <a:latin typeface="標楷體" panose="03000509000000000000" pitchFamily="65" charset="-120"/>
            <a:ea typeface="標楷體" panose="03000509000000000000" pitchFamily="65" charset="-120"/>
          </a:endParaRPr>
        </a:p>
        <a:p>
          <a:r>
            <a:rPr lang="zh-TW" b="1" dirty="0" smtClean="0">
              <a:solidFill>
                <a:sysClr val="windowText" lastClr="000000"/>
              </a:solidFill>
              <a:latin typeface="標楷體" panose="03000509000000000000" pitchFamily="65" charset="-120"/>
              <a:ea typeface="標楷體" panose="03000509000000000000" pitchFamily="65" charset="-120"/>
            </a:rPr>
            <a:t>公開發行公司</a:t>
          </a:r>
          <a:r>
            <a:rPr lang="en-US" altLang="zh-TW" b="1" dirty="0" smtClean="0">
              <a:solidFill>
                <a:sysClr val="windowText" lastClr="000000"/>
              </a:solidFill>
              <a:latin typeface="標楷體" panose="03000509000000000000" pitchFamily="65" charset="-120"/>
              <a:ea typeface="標楷體" panose="03000509000000000000" pitchFamily="65" charset="-120"/>
            </a:rPr>
            <a:t>(</a:t>
          </a:r>
          <a:r>
            <a:rPr lang="zh-TW" altLang="en-US" b="1" smtClean="0">
              <a:solidFill>
                <a:sysClr val="windowText" lastClr="000000"/>
              </a:solidFill>
              <a:latin typeface="標楷體" panose="03000509000000000000" pitchFamily="65" charset="-120"/>
              <a:ea typeface="標楷體" panose="03000509000000000000" pitchFamily="65" charset="-120"/>
            </a:rPr>
            <a:t>非上市櫃</a:t>
          </a:r>
          <a:r>
            <a:rPr lang="zh-TW" b="1" smtClean="0">
              <a:solidFill>
                <a:sysClr val="windowText" lastClr="000000"/>
              </a:solidFill>
              <a:latin typeface="標楷體" panose="03000509000000000000" pitchFamily="65" charset="-120"/>
              <a:ea typeface="標楷體" panose="03000509000000000000" pitchFamily="65" charset="-120"/>
            </a:rPr>
            <a:t>、</a:t>
          </a:r>
          <a:r>
            <a:rPr lang="zh-TW" b="1" dirty="0" smtClean="0">
              <a:solidFill>
                <a:sysClr val="windowText" lastClr="000000"/>
              </a:solidFill>
              <a:latin typeface="標楷體" panose="03000509000000000000" pitchFamily="65" charset="-120"/>
              <a:ea typeface="標楷體" panose="03000509000000000000" pitchFamily="65" charset="-120"/>
            </a:rPr>
            <a:t>信用合作社及信用卡公司</a:t>
          </a:r>
          <a:endParaRPr lang="zh-TW" altLang="en-US" dirty="0">
            <a:solidFill>
              <a:sysClr val="windowText" lastClr="000000"/>
            </a:solidFill>
            <a:latin typeface="標楷體" panose="03000509000000000000" pitchFamily="65" charset="-120"/>
            <a:ea typeface="標楷體" panose="03000509000000000000" pitchFamily="65" charset="-120"/>
          </a:endParaRPr>
        </a:p>
      </dgm:t>
    </dgm:pt>
    <dgm:pt modelId="{D87C4184-0227-4AD8-8537-2267EE4397A6}" type="parTrans" cxnId="{44410773-B32E-4A9C-95C3-0130F25273EB}">
      <dgm:prSet/>
      <dgm:spPr/>
      <dgm:t>
        <a:bodyPr/>
        <a:lstStyle/>
        <a:p>
          <a:endParaRPr lang="zh-TW" altLang="en-US"/>
        </a:p>
      </dgm:t>
    </dgm:pt>
    <dgm:pt modelId="{A3E61809-52CF-452C-8D24-763C1D6A3077}" type="sibTrans" cxnId="{44410773-B32E-4A9C-95C3-0130F25273EB}">
      <dgm:prSet/>
      <dgm:spPr/>
      <dgm:t>
        <a:bodyPr/>
        <a:lstStyle/>
        <a:p>
          <a:endParaRPr lang="zh-TW" altLang="en-US"/>
        </a:p>
      </dgm:t>
    </dgm:pt>
    <dgm:pt modelId="{D657AD49-7E87-4128-927B-111A547EE64F}" type="pres">
      <dgm:prSet presAssocID="{D5003E85-71C8-4C10-80FA-9285467814A8}" presName="arrowDiagram" presStyleCnt="0">
        <dgm:presLayoutVars>
          <dgm:chMax val="5"/>
          <dgm:dir/>
          <dgm:resizeHandles val="exact"/>
        </dgm:presLayoutVars>
      </dgm:prSet>
      <dgm:spPr/>
      <dgm:t>
        <a:bodyPr/>
        <a:lstStyle/>
        <a:p>
          <a:endParaRPr lang="zh-TW" altLang="en-US"/>
        </a:p>
      </dgm:t>
    </dgm:pt>
    <dgm:pt modelId="{19984686-7E22-4226-99B8-43BE36DC226C}" type="pres">
      <dgm:prSet presAssocID="{D5003E85-71C8-4C10-80FA-9285467814A8}" presName="arrow" presStyleLbl="bgShp" presStyleIdx="0" presStyleCnt="1" custScaleX="121560" custLinFactNeighborX="-1292" custLinFactNeighborY="-1485"/>
      <dgm:spPr>
        <a:solidFill>
          <a:srgbClr val="66CCFF"/>
        </a:solidFill>
        <a:effectLst>
          <a:innerShdw blurRad="63500" dist="50800" dir="2700000">
            <a:prstClr val="black">
              <a:alpha val="50000"/>
            </a:prstClr>
          </a:innerShdw>
        </a:effectLst>
      </dgm:spPr>
      <dgm:t>
        <a:bodyPr/>
        <a:lstStyle/>
        <a:p>
          <a:endParaRPr lang="zh-TW" altLang="en-US"/>
        </a:p>
      </dgm:t>
    </dgm:pt>
    <dgm:pt modelId="{95B95CEA-A3BA-42D0-B16B-8C432418A0C5}" type="pres">
      <dgm:prSet presAssocID="{D5003E85-71C8-4C10-80FA-9285467814A8}" presName="arrowDiagram2" presStyleCnt="0"/>
      <dgm:spPr/>
    </dgm:pt>
    <dgm:pt modelId="{9FB1F744-01EA-4F90-9C8A-96FB2C5203D4}" type="pres">
      <dgm:prSet presAssocID="{B7764B21-0118-4CED-A5BB-8D329F2D1223}" presName="bullet2a" presStyleLbl="node1" presStyleIdx="0" presStyleCnt="2" custAng="0" custScaleX="183488" custScaleY="189721" custLinFactNeighborX="5461" custLinFactNeighborY="-92835"/>
      <dgm:spPr>
        <a:solidFill>
          <a:srgbClr val="0000FF">
            <a:alpha val="90000"/>
          </a:srgbClr>
        </a:solidFill>
      </dgm:spPr>
    </dgm:pt>
    <dgm:pt modelId="{E4E531BC-E867-429B-A97C-F93AD5537855}" type="pres">
      <dgm:prSet presAssocID="{B7764B21-0118-4CED-A5BB-8D329F2D1223}" presName="textBox2a" presStyleLbl="revTx" presStyleIdx="0" presStyleCnt="2" custScaleX="115035" custScaleY="91612" custLinFactNeighborX="1933" custLinFactNeighborY="4194">
        <dgm:presLayoutVars>
          <dgm:bulletEnabled val="1"/>
        </dgm:presLayoutVars>
      </dgm:prSet>
      <dgm:spPr/>
      <dgm:t>
        <a:bodyPr/>
        <a:lstStyle/>
        <a:p>
          <a:endParaRPr lang="zh-TW" altLang="en-US"/>
        </a:p>
      </dgm:t>
    </dgm:pt>
    <dgm:pt modelId="{1A3A3A11-8963-4AC6-90A0-2DA55ACC5188}" type="pres">
      <dgm:prSet presAssocID="{69BF7F46-6106-4941-8863-AF0A7534AF57}" presName="bullet2b" presStyleLbl="node1" presStyleIdx="1" presStyleCnt="2" custLinFactX="46534" custLinFactNeighborX="100000" custLinFactNeighborY="-28670"/>
      <dgm:spPr>
        <a:solidFill>
          <a:srgbClr val="9933FF">
            <a:alpha val="50000"/>
          </a:srgbClr>
        </a:solidFill>
      </dgm:spPr>
    </dgm:pt>
    <dgm:pt modelId="{45EF51FC-8174-4BAC-8484-DCDF8A11E4BC}" type="pres">
      <dgm:prSet presAssocID="{69BF7F46-6106-4941-8863-AF0A7534AF57}" presName="textBox2b" presStyleLbl="revTx" presStyleIdx="1" presStyleCnt="2" custScaleX="82517" custScaleY="69596" custLinFactNeighborX="5723" custLinFactNeighborY="-1586">
        <dgm:presLayoutVars>
          <dgm:bulletEnabled val="1"/>
        </dgm:presLayoutVars>
      </dgm:prSet>
      <dgm:spPr/>
      <dgm:t>
        <a:bodyPr/>
        <a:lstStyle/>
        <a:p>
          <a:endParaRPr lang="zh-TW" altLang="en-US"/>
        </a:p>
      </dgm:t>
    </dgm:pt>
  </dgm:ptLst>
  <dgm:cxnLst>
    <dgm:cxn modelId="{B1C44C59-3406-4FF5-B0A8-E0C070CDE2E0}" type="presOf" srcId="{D5003E85-71C8-4C10-80FA-9285467814A8}" destId="{D657AD49-7E87-4128-927B-111A547EE64F}" srcOrd="0" destOrd="0" presId="urn:microsoft.com/office/officeart/2005/8/layout/arrow2"/>
    <dgm:cxn modelId="{9C80DB54-E400-4509-8680-B5432D6A72C6}" srcId="{D5003E85-71C8-4C10-80FA-9285467814A8}" destId="{B7764B21-0118-4CED-A5BB-8D329F2D1223}" srcOrd="0" destOrd="0" parTransId="{47A8D5B2-D828-41ED-A1A7-67EACBF638F9}" sibTransId="{AE1E9E7A-C864-4A25-BA4D-5F62894B193D}"/>
    <dgm:cxn modelId="{92C2963E-4F17-4795-9745-FA4F053B4C22}" type="presOf" srcId="{69BF7F46-6106-4941-8863-AF0A7534AF57}" destId="{45EF51FC-8174-4BAC-8484-DCDF8A11E4BC}" srcOrd="0" destOrd="0" presId="urn:microsoft.com/office/officeart/2005/8/layout/arrow2"/>
    <dgm:cxn modelId="{182807D9-35FA-48D0-89B9-DF21260EF021}" type="presOf" srcId="{B7764B21-0118-4CED-A5BB-8D329F2D1223}" destId="{E4E531BC-E867-429B-A97C-F93AD5537855}" srcOrd="0" destOrd="0" presId="urn:microsoft.com/office/officeart/2005/8/layout/arrow2"/>
    <dgm:cxn modelId="{44410773-B32E-4A9C-95C3-0130F25273EB}" srcId="{D5003E85-71C8-4C10-80FA-9285467814A8}" destId="{69BF7F46-6106-4941-8863-AF0A7534AF57}" srcOrd="1" destOrd="0" parTransId="{D87C4184-0227-4AD8-8537-2267EE4397A6}" sibTransId="{A3E61809-52CF-452C-8D24-763C1D6A3077}"/>
    <dgm:cxn modelId="{43C94E43-6497-4D83-83EC-133C8152DF44}" type="presParOf" srcId="{D657AD49-7E87-4128-927B-111A547EE64F}" destId="{19984686-7E22-4226-99B8-43BE36DC226C}" srcOrd="0" destOrd="0" presId="urn:microsoft.com/office/officeart/2005/8/layout/arrow2"/>
    <dgm:cxn modelId="{3195AD8E-F30F-4064-B7B5-DC5A62514581}" type="presParOf" srcId="{D657AD49-7E87-4128-927B-111A547EE64F}" destId="{95B95CEA-A3BA-42D0-B16B-8C432418A0C5}" srcOrd="1" destOrd="0" presId="urn:microsoft.com/office/officeart/2005/8/layout/arrow2"/>
    <dgm:cxn modelId="{C1AF3380-D79C-446E-8DAE-534E37708BC7}" type="presParOf" srcId="{95B95CEA-A3BA-42D0-B16B-8C432418A0C5}" destId="{9FB1F744-01EA-4F90-9C8A-96FB2C5203D4}" srcOrd="0" destOrd="0" presId="urn:microsoft.com/office/officeart/2005/8/layout/arrow2"/>
    <dgm:cxn modelId="{AB84B42A-9ED5-432E-940F-1599C22A4407}" type="presParOf" srcId="{95B95CEA-A3BA-42D0-B16B-8C432418A0C5}" destId="{E4E531BC-E867-429B-A97C-F93AD5537855}" srcOrd="1" destOrd="0" presId="urn:microsoft.com/office/officeart/2005/8/layout/arrow2"/>
    <dgm:cxn modelId="{855D3858-355B-4F5B-9ED0-32E349718BE0}" type="presParOf" srcId="{95B95CEA-A3BA-42D0-B16B-8C432418A0C5}" destId="{1A3A3A11-8963-4AC6-90A0-2DA55ACC5188}" srcOrd="2" destOrd="0" presId="urn:microsoft.com/office/officeart/2005/8/layout/arrow2"/>
    <dgm:cxn modelId="{F552116E-3ED8-4504-A80D-A2A4A33E944F}" type="presParOf" srcId="{95B95CEA-A3BA-42D0-B16B-8C432418A0C5}" destId="{45EF51FC-8174-4BAC-8484-DCDF8A11E4BC}"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4187"/>
          </a:xfrm>
          <a:prstGeom prst="rect">
            <a:avLst/>
          </a:prstGeom>
        </p:spPr>
        <p:txBody>
          <a:bodyPr vert="horz" lIns="91723" tIns="45862" rIns="91723" bIns="45862"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1"/>
            <a:ext cx="2946400" cy="494187"/>
          </a:xfrm>
          <a:prstGeom prst="rect">
            <a:avLst/>
          </a:prstGeom>
        </p:spPr>
        <p:txBody>
          <a:bodyPr vert="horz" lIns="91723" tIns="45862" rIns="91723" bIns="45862" rtlCol="0"/>
          <a:lstStyle>
            <a:lvl1pPr algn="r" eaLnBrk="1" fontAlgn="auto" hangingPunct="1">
              <a:spcBef>
                <a:spcPts val="0"/>
              </a:spcBef>
              <a:spcAft>
                <a:spcPts val="0"/>
              </a:spcAft>
              <a:defRPr kumimoji="0" sz="1200">
                <a:latin typeface="+mn-lt"/>
                <a:ea typeface="+mn-ea"/>
              </a:defRPr>
            </a:lvl1pPr>
          </a:lstStyle>
          <a:p>
            <a:pPr>
              <a:defRPr/>
            </a:pPr>
            <a:fld id="{1E2702B0-64CC-4A3C-984F-4FB2105A3C6B}" type="datetimeFigureOut">
              <a:rPr lang="zh-TW" altLang="en-US"/>
              <a:pPr>
                <a:defRPr/>
              </a:pPr>
              <a:t>2016/9/14</a:t>
            </a:fld>
            <a:endParaRPr lang="zh-TW" altLang="en-US"/>
          </a:p>
        </p:txBody>
      </p:sp>
      <p:sp>
        <p:nvSpPr>
          <p:cNvPr id="4" name="頁尾版面配置區 3"/>
          <p:cNvSpPr>
            <a:spLocks noGrp="1"/>
          </p:cNvSpPr>
          <p:nvPr>
            <p:ph type="ftr" sz="quarter" idx="2"/>
          </p:nvPr>
        </p:nvSpPr>
        <p:spPr>
          <a:xfrm>
            <a:off x="0" y="9378486"/>
            <a:ext cx="2946400" cy="494187"/>
          </a:xfrm>
          <a:prstGeom prst="rect">
            <a:avLst/>
          </a:prstGeom>
        </p:spPr>
        <p:txBody>
          <a:bodyPr vert="horz" lIns="91723" tIns="45862" rIns="91723" bIns="45862"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378486"/>
            <a:ext cx="2946400" cy="494187"/>
          </a:xfrm>
          <a:prstGeom prst="rect">
            <a:avLst/>
          </a:prstGeom>
        </p:spPr>
        <p:txBody>
          <a:bodyPr vert="horz" wrap="square" lIns="91723" tIns="45862" rIns="91723" bIns="45862" numCol="1" anchor="b" anchorCtr="0" compatLnSpc="1">
            <a:prstTxWarp prst="textNoShape">
              <a:avLst/>
            </a:prstTxWarp>
          </a:bodyPr>
          <a:lstStyle>
            <a:lvl1pPr algn="r" eaLnBrk="1" hangingPunct="1">
              <a:defRPr kumimoji="0" sz="1200">
                <a:latin typeface="Calibri" panose="020F0502020204030204" pitchFamily="34" charset="0"/>
              </a:defRPr>
            </a:lvl1pPr>
          </a:lstStyle>
          <a:p>
            <a:fld id="{0322F1FE-DF25-48AF-B827-59E2A37321A2}" type="slidenum">
              <a:rPr lang="zh-TW" altLang="en-US"/>
              <a:pPr/>
              <a:t>‹#›</a:t>
            </a:fld>
            <a:endParaRPr lang="en-US" altLang="zh-TW"/>
          </a:p>
        </p:txBody>
      </p:sp>
    </p:spTree>
    <p:extLst>
      <p:ext uri="{BB962C8B-B14F-4D97-AF65-F5344CB8AC3E}">
        <p14:creationId xmlns:p14="http://schemas.microsoft.com/office/powerpoint/2010/main" val="4828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4187"/>
          </a:xfrm>
          <a:prstGeom prst="rect">
            <a:avLst/>
          </a:prstGeom>
        </p:spPr>
        <p:txBody>
          <a:bodyPr vert="horz" lIns="91723" tIns="45862" rIns="91723" bIns="45862"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1"/>
            <a:ext cx="2946400" cy="494187"/>
          </a:xfrm>
          <a:prstGeom prst="rect">
            <a:avLst/>
          </a:prstGeom>
        </p:spPr>
        <p:txBody>
          <a:bodyPr vert="horz" lIns="91723" tIns="45862" rIns="91723" bIns="45862" rtlCol="0"/>
          <a:lstStyle>
            <a:lvl1pPr algn="r" eaLnBrk="1" fontAlgn="auto" hangingPunct="1">
              <a:spcBef>
                <a:spcPts val="0"/>
              </a:spcBef>
              <a:spcAft>
                <a:spcPts val="0"/>
              </a:spcAft>
              <a:defRPr kumimoji="0" sz="1200">
                <a:latin typeface="+mn-lt"/>
                <a:ea typeface="+mn-ea"/>
              </a:defRPr>
            </a:lvl1pPr>
          </a:lstStyle>
          <a:p>
            <a:pPr>
              <a:defRPr/>
            </a:pPr>
            <a:fld id="{DE2973B8-1248-4681-B838-91AC13AAFC34}" type="datetimeFigureOut">
              <a:rPr lang="zh-TW" altLang="en-US"/>
              <a:pPr>
                <a:defRPr/>
              </a:pPr>
              <a:t>2016/9/14</a:t>
            </a:fld>
            <a:endParaRPr lang="zh-TW" altLang="en-US"/>
          </a:p>
        </p:txBody>
      </p:sp>
      <p:sp>
        <p:nvSpPr>
          <p:cNvPr id="4" name="投影片圖像版面配置區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723" tIns="45862" rIns="91723" bIns="45862" rtlCol="0" anchor="ctr"/>
          <a:lstStyle/>
          <a:p>
            <a:pPr lvl="0"/>
            <a:endParaRPr lang="zh-TW" altLang="en-US" noProof="0"/>
          </a:p>
        </p:txBody>
      </p:sp>
      <p:sp>
        <p:nvSpPr>
          <p:cNvPr id="5" name="備忘稿版面配置區 4"/>
          <p:cNvSpPr>
            <a:spLocks noGrp="1"/>
          </p:cNvSpPr>
          <p:nvPr>
            <p:ph type="body" sz="quarter" idx="3"/>
          </p:nvPr>
        </p:nvSpPr>
        <p:spPr>
          <a:xfrm>
            <a:off x="679450" y="4690824"/>
            <a:ext cx="5438775" cy="4441359"/>
          </a:xfrm>
          <a:prstGeom prst="rect">
            <a:avLst/>
          </a:prstGeom>
        </p:spPr>
        <p:txBody>
          <a:bodyPr vert="horz" lIns="91723" tIns="45862" rIns="91723" bIns="45862"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486"/>
            <a:ext cx="2946400" cy="494187"/>
          </a:xfrm>
          <a:prstGeom prst="rect">
            <a:avLst/>
          </a:prstGeom>
        </p:spPr>
        <p:txBody>
          <a:bodyPr vert="horz" lIns="91723" tIns="45862" rIns="91723" bIns="45862"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378486"/>
            <a:ext cx="2946400" cy="494187"/>
          </a:xfrm>
          <a:prstGeom prst="rect">
            <a:avLst/>
          </a:prstGeom>
        </p:spPr>
        <p:txBody>
          <a:bodyPr vert="horz" wrap="square" lIns="91723" tIns="45862" rIns="91723" bIns="45862" numCol="1" anchor="b" anchorCtr="0" compatLnSpc="1">
            <a:prstTxWarp prst="textNoShape">
              <a:avLst/>
            </a:prstTxWarp>
          </a:bodyPr>
          <a:lstStyle>
            <a:lvl1pPr algn="r" eaLnBrk="1" hangingPunct="1">
              <a:defRPr kumimoji="0" sz="1200">
                <a:latin typeface="Calibri" panose="020F0502020204030204" pitchFamily="34" charset="0"/>
              </a:defRPr>
            </a:lvl1pPr>
          </a:lstStyle>
          <a:p>
            <a:fld id="{AAADEBAC-D269-4306-8D8F-4A14E31BD91D}" type="slidenum">
              <a:rPr lang="zh-TW" altLang="en-US"/>
              <a:pPr/>
              <a:t>‹#›</a:t>
            </a:fld>
            <a:endParaRPr lang="en-US" altLang="zh-TW"/>
          </a:p>
        </p:txBody>
      </p:sp>
    </p:spTree>
    <p:extLst>
      <p:ext uri="{BB962C8B-B14F-4D97-AF65-F5344CB8AC3E}">
        <p14:creationId xmlns:p14="http://schemas.microsoft.com/office/powerpoint/2010/main" val="1342069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1</a:t>
            </a:fld>
            <a:endParaRPr lang="en-US" altLang="zh-TW"/>
          </a:p>
        </p:txBody>
      </p:sp>
    </p:spTree>
    <p:extLst>
      <p:ext uri="{BB962C8B-B14F-4D97-AF65-F5344CB8AC3E}">
        <p14:creationId xmlns:p14="http://schemas.microsoft.com/office/powerpoint/2010/main" val="352112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2</a:t>
            </a:fld>
            <a:endParaRPr lang="en-US" altLang="zh-TW"/>
          </a:p>
        </p:txBody>
      </p:sp>
    </p:spTree>
    <p:extLst>
      <p:ext uri="{BB962C8B-B14F-4D97-AF65-F5344CB8AC3E}">
        <p14:creationId xmlns:p14="http://schemas.microsoft.com/office/powerpoint/2010/main" val="352112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3</a:t>
            </a:fld>
            <a:endParaRPr lang="en-US" altLang="zh-TW"/>
          </a:p>
        </p:txBody>
      </p:sp>
    </p:spTree>
    <p:extLst>
      <p:ext uri="{BB962C8B-B14F-4D97-AF65-F5344CB8AC3E}">
        <p14:creationId xmlns:p14="http://schemas.microsoft.com/office/powerpoint/2010/main" val="180039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4</a:t>
            </a:fld>
            <a:endParaRPr lang="en-US" altLang="zh-TW"/>
          </a:p>
        </p:txBody>
      </p:sp>
    </p:spTree>
    <p:extLst>
      <p:ext uri="{BB962C8B-B14F-4D97-AF65-F5344CB8AC3E}">
        <p14:creationId xmlns:p14="http://schemas.microsoft.com/office/powerpoint/2010/main" val="407500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5</a:t>
            </a:fld>
            <a:endParaRPr lang="en-US" altLang="zh-TW"/>
          </a:p>
        </p:txBody>
      </p:sp>
    </p:spTree>
    <p:extLst>
      <p:ext uri="{BB962C8B-B14F-4D97-AF65-F5344CB8AC3E}">
        <p14:creationId xmlns:p14="http://schemas.microsoft.com/office/powerpoint/2010/main" val="252278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6</a:t>
            </a:fld>
            <a:endParaRPr lang="en-US" altLang="zh-TW"/>
          </a:p>
        </p:txBody>
      </p:sp>
    </p:spTree>
    <p:extLst>
      <p:ext uri="{BB962C8B-B14F-4D97-AF65-F5344CB8AC3E}">
        <p14:creationId xmlns:p14="http://schemas.microsoft.com/office/powerpoint/2010/main" val="352112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7</a:t>
            </a:fld>
            <a:endParaRPr lang="en-US" altLang="zh-TW"/>
          </a:p>
        </p:txBody>
      </p:sp>
    </p:spTree>
    <p:extLst>
      <p:ext uri="{BB962C8B-B14F-4D97-AF65-F5344CB8AC3E}">
        <p14:creationId xmlns:p14="http://schemas.microsoft.com/office/powerpoint/2010/main" val="352112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marL="571500" indent="-571500">
              <a:buClrTx/>
              <a:buSzPct val="80000"/>
              <a:buFont typeface="Wingdings" panose="05000000000000000000" pitchFamily="2" charset="2"/>
              <a:buChar char="n"/>
              <a:defRPr/>
            </a:lvl1pPr>
            <a:extLst/>
          </a:lstStyle>
          <a:p>
            <a:r>
              <a:rPr lang="zh-TW" altLang="en-US" dirty="0" smtClean="0"/>
              <a:t>按一下以編輯母片標題樣式</a:t>
            </a:r>
            <a:endParaRPr lang="en-US" dirty="0"/>
          </a:p>
        </p:txBody>
      </p:sp>
      <p:sp>
        <p:nvSpPr>
          <p:cNvPr id="3" name="內容版面配置區 2"/>
          <p:cNvSpPr>
            <a:spLocks noGrp="1"/>
          </p:cNvSpPr>
          <p:nvPr>
            <p:ph idx="1"/>
          </p:nvPr>
        </p:nvSpPr>
        <p:spPr/>
        <p:txBody>
          <a:bodyPr/>
          <a:lstStyle>
            <a:lvl1pPr marL="365125" indent="-282575">
              <a:buClrTx/>
              <a:buFont typeface="Arial" panose="020B0604020202020204" pitchFamily="34" charset="0"/>
              <a:buChar char="•"/>
              <a:defRPr baseline="0">
                <a:solidFill>
                  <a:schemeClr val="bg2">
                    <a:lumMod val="10000"/>
                  </a:schemeClr>
                </a:solidFill>
              </a:defRPr>
            </a:lvl1pPr>
            <a:lvl2pPr marL="639763" indent="-236538">
              <a:buClrTx/>
              <a:buFont typeface="Wingdings" panose="05000000000000000000" pitchFamily="2" charset="2"/>
              <a:buChar char="ü"/>
              <a:defRPr/>
            </a:lvl2pPr>
            <a:lvl3pPr marL="885825" indent="-228600">
              <a:buClrTx/>
              <a:buFont typeface="Arial" panose="020B0604020202020204" pitchFamily="34" charset="0"/>
              <a:buChar char="•"/>
              <a:defRPr/>
            </a:lvl3pPr>
            <a:lvl4pPr marL="1096963" indent="-173038">
              <a:buFont typeface="Arial" panose="020B0604020202020204" pitchFamily="34" charset="0"/>
              <a:buChar char="•"/>
              <a:defRPr/>
            </a:lvl4pPr>
            <a:lvl5pPr marL="1296988" indent="-182563">
              <a:buFont typeface="Arial" panose="020B0604020202020204" pitchFamily="34" charset="0"/>
              <a:buChar char="•"/>
              <a:defRPr/>
            </a:lvl5pPr>
            <a:extLs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投影片編號版面配置區 21"/>
          <p:cNvSpPr>
            <a:spLocks noGrp="1"/>
          </p:cNvSpPr>
          <p:nvPr>
            <p:ph type="sldNum" sz="quarter" idx="10"/>
          </p:nvPr>
        </p:nvSpPr>
        <p:spPr/>
        <p:txBody>
          <a:bodyPr/>
          <a:lstStyle>
            <a:lvl1pPr>
              <a:defRPr/>
            </a:lvl1pPr>
          </a:lstStyle>
          <a:p>
            <a:fld id="{8B287FFD-0222-4443-8C42-38CFEA8EF21F}" type="slidenum">
              <a:rPr lang="zh-TW" altLang="en-US"/>
              <a:pPr/>
              <a:t>‹#›</a:t>
            </a:fld>
            <a:endParaRPr lang="en-US" altLang="zh-TW"/>
          </a:p>
        </p:txBody>
      </p:sp>
    </p:spTree>
    <p:extLst>
      <p:ext uri="{BB962C8B-B14F-4D97-AF65-F5344CB8AC3E}">
        <p14:creationId xmlns:p14="http://schemas.microsoft.com/office/powerpoint/2010/main" val="250465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fld id="{7019D41C-FA6D-42F2-87A1-A65B6CE98320}" type="slidenum">
              <a:rPr lang="zh-TW" altLang="en-US"/>
              <a:pPr/>
              <a:t>‹#›</a:t>
            </a:fld>
            <a:endParaRPr lang="en-US" altLang="zh-TW"/>
          </a:p>
        </p:txBody>
      </p:sp>
    </p:spTree>
    <p:extLst>
      <p:ext uri="{BB962C8B-B14F-4D97-AF65-F5344CB8AC3E}">
        <p14:creationId xmlns:p14="http://schemas.microsoft.com/office/powerpoint/2010/main" val="414011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dirty="0"/>
          </a:p>
        </p:txBody>
      </p:sp>
      <p:sp>
        <p:nvSpPr>
          <p:cNvPr id="3" name="投影片編號版面配置區 21"/>
          <p:cNvSpPr>
            <a:spLocks noGrp="1"/>
          </p:cNvSpPr>
          <p:nvPr>
            <p:ph type="sldNum" sz="quarter" idx="10"/>
          </p:nvPr>
        </p:nvSpPr>
        <p:spPr/>
        <p:txBody>
          <a:bodyPr/>
          <a:lstStyle>
            <a:lvl1pPr>
              <a:defRPr/>
            </a:lvl1pPr>
          </a:lstStyle>
          <a:p>
            <a:fld id="{1D82B37B-D9D0-4312-B283-F49F6A54CC9A}" type="slidenum">
              <a:rPr lang="zh-TW" altLang="en-US"/>
              <a:pPr/>
              <a:t>‹#›</a:t>
            </a:fld>
            <a:endParaRPr lang="en-US" altLang="zh-TW"/>
          </a:p>
        </p:txBody>
      </p:sp>
    </p:spTree>
    <p:extLst>
      <p:ext uri="{BB962C8B-B14F-4D97-AF65-F5344CB8AC3E}">
        <p14:creationId xmlns:p14="http://schemas.microsoft.com/office/powerpoint/2010/main" val="411680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endParaRPr lang="zh-TW" altLang="en-US"/>
          </a:p>
        </p:txBody>
      </p:sp>
      <p:sp>
        <p:nvSpPr>
          <p:cNvPr id="6" name="投影片編號版面配置區 6"/>
          <p:cNvSpPr>
            <a:spLocks noGrp="1"/>
          </p:cNvSpPr>
          <p:nvPr>
            <p:ph type="sldNum" sz="quarter" idx="11"/>
          </p:nvPr>
        </p:nvSpPr>
        <p:spPr/>
        <p:txBody>
          <a:bodyPr/>
          <a:lstStyle>
            <a:lvl1pPr>
              <a:defRPr/>
            </a:lvl1pPr>
          </a:lstStyle>
          <a:p>
            <a:fld id="{4A9096C3-DE14-412A-9AD4-C81699160D03}" type="slidenum">
              <a:rPr lang="zh-TW" altLang="en-US"/>
              <a:pPr/>
              <a:t>‹#›</a:t>
            </a:fld>
            <a:endParaRPr lang="en-US" altLang="zh-TW"/>
          </a:p>
        </p:txBody>
      </p:sp>
    </p:spTree>
    <p:extLst>
      <p:ext uri="{BB962C8B-B14F-4D97-AF65-F5344CB8AC3E}">
        <p14:creationId xmlns:p14="http://schemas.microsoft.com/office/powerpoint/2010/main" val="233921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投影片編號版面配置區 21"/>
          <p:cNvSpPr>
            <a:spLocks noGrp="1"/>
          </p:cNvSpPr>
          <p:nvPr>
            <p:ph type="sldNum" sz="quarter" idx="10"/>
          </p:nvPr>
        </p:nvSpPr>
        <p:spPr/>
        <p:txBody>
          <a:bodyPr/>
          <a:lstStyle>
            <a:lvl1pPr>
              <a:defRPr/>
            </a:lvl1pPr>
          </a:lstStyle>
          <a:p>
            <a:fld id="{6345ABB5-624D-496D-8153-7DF2F8567C4F}" type="slidenum">
              <a:rPr lang="zh-TW" altLang="en-US"/>
              <a:pPr/>
              <a:t>‹#›</a:t>
            </a:fld>
            <a:endParaRPr lang="en-US" altLang="zh-TW"/>
          </a:p>
        </p:txBody>
      </p:sp>
    </p:spTree>
    <p:extLst>
      <p:ext uri="{BB962C8B-B14F-4D97-AF65-F5344CB8AC3E}">
        <p14:creationId xmlns:p14="http://schemas.microsoft.com/office/powerpoint/2010/main" val="28367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pPr>
              <a:defRPr/>
            </a:pPr>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新細明體" charset="-120"/>
              </a:defRPr>
            </a:lvl1pPr>
            <a:extLst/>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kumimoji="0" sz="1200">
                <a:solidFill>
                  <a:srgbClr val="4B3E21"/>
                </a:solidFill>
                <a:latin typeface="Arial" panose="020B0604020202020204" pitchFamily="34" charset="0"/>
              </a:defRPr>
            </a:lvl1pPr>
          </a:lstStyle>
          <a:p>
            <a:fld id="{7A0436A7-446E-4CF8-BEA0-B8C4C56F0BD4}" type="slidenum">
              <a:rPr lang="zh-TW" altLang="en-US"/>
              <a:pPr/>
              <a:t>‹#›</a:t>
            </a:fld>
            <a:endParaRPr lang="en-US" altLang="zh-TW"/>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pic>
        <p:nvPicPr>
          <p:cNvPr id="1038" name="圖片 12"/>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635375" y="6338888"/>
            <a:ext cx="233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09" r:id="rId1"/>
    <p:sldLayoutId id="2147488408" r:id="rId2"/>
    <p:sldLayoutId id="2147488410" r:id="rId3"/>
    <p:sldLayoutId id="2147488411" r:id="rId4"/>
    <p:sldLayoutId id="2147488412"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pex.org.tw/web/security/regular_report/list.php?l=zh-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3" y="188640"/>
            <a:ext cx="7954962" cy="720378"/>
          </a:xfrm>
        </p:spPr>
        <p:txBody>
          <a:bodyPr>
            <a:normAutofit fontScale="90000"/>
          </a:bodyPr>
          <a:lstStyle/>
          <a:p>
            <a:pPr marL="0" indent="0" algn="ctr">
              <a:buNone/>
              <a:defRPr/>
            </a:pPr>
            <a:r>
              <a:rPr lang="zh-TW" altLang="zh-TW" sz="4400" b="1" dirty="0">
                <a:effectLst>
                  <a:outerShdw blurRad="38100" dist="38100" dir="2700000" algn="tl">
                    <a:srgbClr val="000000">
                      <a:alpha val="43137"/>
                    </a:srgbClr>
                  </a:outerShdw>
                </a:effectLst>
              </a:rPr>
              <a:t>上櫃</a:t>
            </a:r>
            <a:r>
              <a:rPr lang="zh-TW" altLang="en-US" sz="4400" b="1" dirty="0">
                <a:effectLst>
                  <a:outerShdw blurRad="38100" dist="38100" dir="2700000" algn="tl">
                    <a:srgbClr val="000000">
                      <a:alpha val="43137"/>
                    </a:srgbClr>
                  </a:outerShdw>
                </a:effectLst>
              </a:rPr>
              <a:t>、</a:t>
            </a:r>
            <a:r>
              <a:rPr lang="zh-TW" altLang="zh-TW" sz="4400" b="1" dirty="0">
                <a:effectLst>
                  <a:outerShdw blurRad="38100" dist="38100" dir="2700000" algn="tl">
                    <a:srgbClr val="000000">
                      <a:alpha val="43137"/>
                    </a:srgbClr>
                  </a:outerShdw>
                </a:effectLst>
              </a:rPr>
              <a:t>興櫃公司應</a:t>
            </a:r>
            <a:r>
              <a:rPr lang="zh-TW" altLang="zh-TW" sz="4400" b="1" dirty="0" smtClean="0">
                <a:effectLst>
                  <a:outerShdw blurRad="38100" dist="38100" dir="2700000" algn="tl">
                    <a:srgbClr val="000000">
                      <a:alpha val="43137"/>
                    </a:srgbClr>
                  </a:outerShdw>
                </a:effectLst>
              </a:rPr>
              <a:t>辦事</a:t>
            </a:r>
            <a:r>
              <a:rPr lang="zh-TW" altLang="zh-TW" sz="4400" b="1" dirty="0">
                <a:effectLst>
                  <a:outerShdw blurRad="38100" dist="38100" dir="2700000" algn="tl">
                    <a:srgbClr val="000000">
                      <a:alpha val="43137"/>
                    </a:srgbClr>
                  </a:outerShdw>
                </a:effectLst>
              </a:rPr>
              <a:t>項</a:t>
            </a:r>
            <a:r>
              <a:rPr lang="zh-TW" altLang="en-US" sz="4400" b="1" dirty="0">
                <a:effectLst>
                  <a:outerShdw blurRad="38100" dist="38100" dir="2700000" algn="tl">
                    <a:srgbClr val="000000">
                      <a:alpha val="43137"/>
                    </a:srgbClr>
                  </a:outerShdw>
                </a:effectLst>
              </a:rPr>
              <a:t>要點</a:t>
            </a:r>
            <a:r>
              <a:rPr lang="zh-TW" altLang="zh-TW" sz="4400" b="1" dirty="0" smtClean="0">
                <a:effectLst>
                  <a:outerShdw blurRad="38100" dist="38100" dir="2700000" algn="tl">
                    <a:srgbClr val="000000">
                      <a:alpha val="43137"/>
                    </a:srgbClr>
                  </a:outerShdw>
                </a:effectLst>
              </a:rPr>
              <a:t>說明</a:t>
            </a:r>
            <a:r>
              <a:rPr lang="en-US" altLang="zh-TW" sz="4200" dirty="0" smtClean="0"/>
              <a:t/>
            </a:r>
            <a:br>
              <a:rPr lang="en-US" altLang="zh-TW" sz="4200" dirty="0" smtClean="0"/>
            </a:br>
            <a:endParaRPr lang="zh-TW" altLang="en-US" sz="4200" dirty="0"/>
          </a:p>
        </p:txBody>
      </p:sp>
      <p:sp>
        <p:nvSpPr>
          <p:cNvPr id="8195" name="內容版面配置區 4"/>
          <p:cNvSpPr>
            <a:spLocks noGrp="1"/>
          </p:cNvSpPr>
          <p:nvPr>
            <p:ph idx="1"/>
          </p:nvPr>
        </p:nvSpPr>
        <p:spPr>
          <a:xfrm>
            <a:off x="1116013" y="620688"/>
            <a:ext cx="7704137" cy="5627712"/>
          </a:xfrm>
        </p:spPr>
        <p:txBody>
          <a:bodyPr/>
          <a:lstStyle/>
          <a:p>
            <a:pPr>
              <a:lnSpc>
                <a:spcPct val="150000"/>
              </a:lnSpc>
              <a:buFont typeface="Wingdings" panose="05000000000000000000" pitchFamily="2" charset="2"/>
              <a:buChar char="u"/>
              <a:tabLst>
                <a:tab pos="360000" algn="l"/>
              </a:tabLst>
            </a:pPr>
            <a:r>
              <a:rPr lang="zh-TW" altLang="en-US" sz="2800" b="1" dirty="0" smtClean="0"/>
              <a:t>股東</a:t>
            </a:r>
            <a:r>
              <a:rPr lang="zh-TW" altLang="en-US" sz="2800" b="1" dirty="0"/>
              <a:t>會年報常見缺失</a:t>
            </a:r>
            <a:endParaRPr lang="en-US" altLang="zh-TW" sz="2800" b="1" dirty="0" smtClean="0">
              <a:solidFill>
                <a:srgbClr val="1E190D"/>
              </a:solidFill>
            </a:endParaRPr>
          </a:p>
          <a:p>
            <a:pPr>
              <a:lnSpc>
                <a:spcPct val="150000"/>
              </a:lnSpc>
              <a:tabLst>
                <a:tab pos="360000" algn="l"/>
              </a:tabLst>
            </a:pPr>
            <a:r>
              <a:rPr lang="zh-TW" altLang="en-US" sz="2400" dirty="0" smtClean="0">
                <a:solidFill>
                  <a:srgbClr val="1E190D"/>
                </a:solidFill>
              </a:rPr>
              <a:t>公開發行公司股東會年報為投資人獲取公司營運及財務資訊之重要來源。</a:t>
            </a:r>
            <a:endParaRPr lang="en-US" altLang="zh-TW" sz="2400" dirty="0" smtClean="0">
              <a:solidFill>
                <a:srgbClr val="1E190D"/>
              </a:solidFill>
            </a:endParaRPr>
          </a:p>
          <a:p>
            <a:pPr>
              <a:lnSpc>
                <a:spcPct val="150000"/>
              </a:lnSpc>
            </a:pPr>
            <a:r>
              <a:rPr lang="zh-TW" altLang="en-US" sz="2400" dirty="0" smtClean="0">
                <a:solidFill>
                  <a:srgbClr val="1E190D"/>
                </a:solidFill>
              </a:rPr>
              <a:t>依「年</a:t>
            </a:r>
            <a:r>
              <a:rPr lang="zh-TW" altLang="en-US" sz="2400" dirty="0">
                <a:solidFill>
                  <a:srgbClr val="1E190D"/>
                </a:solidFill>
              </a:rPr>
              <a:t>報應行記載事項準則」規定</a:t>
            </a:r>
            <a:r>
              <a:rPr lang="zh-TW" altLang="en-US" sz="2400" dirty="0" smtClean="0">
                <a:solidFill>
                  <a:srgbClr val="1E190D"/>
                </a:solidFill>
              </a:rPr>
              <a:t>，除應將法規規範者全部</a:t>
            </a:r>
            <a:r>
              <a:rPr lang="zh-TW" altLang="en-US" sz="2400" dirty="0">
                <a:solidFill>
                  <a:srgbClr val="1E190D"/>
                </a:solidFill>
              </a:rPr>
              <a:t>刊</a:t>
            </a:r>
            <a:r>
              <a:rPr lang="zh-TW" altLang="en-US" sz="2400" dirty="0" smtClean="0">
                <a:solidFill>
                  <a:srgbClr val="1E190D"/>
                </a:solidFill>
              </a:rPr>
              <a:t>入外，應隨時秉持下列</a:t>
            </a:r>
            <a:r>
              <a:rPr lang="zh-TW" altLang="en-US" sz="2400" dirty="0" smtClean="0"/>
              <a:t>編製</a:t>
            </a:r>
            <a:r>
              <a:rPr lang="zh-TW" altLang="en-US" sz="2400" dirty="0" smtClean="0">
                <a:solidFill>
                  <a:srgbClr val="1E190D"/>
                </a:solidFill>
              </a:rPr>
              <a:t>基本原則：</a:t>
            </a:r>
            <a:r>
              <a:rPr lang="en-US" altLang="zh-TW" sz="2400" dirty="0" smtClean="0">
                <a:solidFill>
                  <a:srgbClr val="1E190D"/>
                </a:solidFill>
              </a:rPr>
              <a:t/>
            </a:r>
            <a:br>
              <a:rPr lang="en-US" altLang="zh-TW" sz="2400" dirty="0" smtClean="0">
                <a:solidFill>
                  <a:srgbClr val="1E190D"/>
                </a:solidFill>
              </a:rPr>
            </a:br>
            <a:r>
              <a:rPr lang="zh-TW" altLang="en-US" sz="2000" dirty="0" smtClean="0"/>
              <a:t>一</a:t>
            </a:r>
            <a:r>
              <a:rPr lang="zh-TW" altLang="en-US" sz="2000" dirty="0"/>
              <a:t>、年報所載事項應</a:t>
            </a:r>
            <a:r>
              <a:rPr lang="zh-TW" altLang="en-US" sz="2000" u="sng" dirty="0">
                <a:solidFill>
                  <a:srgbClr val="FF0000"/>
                </a:solidFill>
              </a:rPr>
              <a:t>具有時效性</a:t>
            </a:r>
            <a:r>
              <a:rPr lang="zh-TW" altLang="en-US" sz="2000" dirty="0"/>
              <a:t>，並不得有虛偽或隱匿情事。 </a:t>
            </a:r>
            <a:r>
              <a:rPr lang="zh-TW" altLang="en-US" sz="2000" dirty="0" smtClean="0"/>
              <a:t>二</a:t>
            </a:r>
            <a:r>
              <a:rPr lang="zh-TW" altLang="en-US" sz="2000" dirty="0"/>
              <a:t>、年報</a:t>
            </a:r>
            <a:r>
              <a:rPr lang="zh-TW" altLang="en-US" sz="2000" u="sng" dirty="0">
                <a:solidFill>
                  <a:srgbClr val="FF0000"/>
                </a:solidFill>
              </a:rPr>
              <a:t>宜</a:t>
            </a:r>
            <a:r>
              <a:rPr lang="zh-TW" altLang="en-US" sz="2000" u="sng" dirty="0" smtClean="0">
                <a:solidFill>
                  <a:srgbClr val="FF0000"/>
                </a:solidFill>
              </a:rPr>
              <a:t>力求詳實</a:t>
            </a:r>
            <a:r>
              <a:rPr lang="zh-TW" altLang="en-US" sz="2000" u="sng" dirty="0">
                <a:solidFill>
                  <a:srgbClr val="FF0000"/>
                </a:solidFill>
              </a:rPr>
              <a:t>明確</a:t>
            </a:r>
            <a:r>
              <a:rPr lang="zh-TW" altLang="en-US" sz="2000" dirty="0"/>
              <a:t>，文字敘述應簡明</a:t>
            </a:r>
            <a:r>
              <a:rPr lang="zh-TW" altLang="en-US" sz="2000" dirty="0" smtClean="0"/>
              <a:t>易懂。</a:t>
            </a:r>
            <a:endParaRPr lang="en-US" altLang="zh-TW" sz="2000" dirty="0" smtClean="0"/>
          </a:p>
          <a:p>
            <a:pPr>
              <a:lnSpc>
                <a:spcPct val="150000"/>
              </a:lnSpc>
            </a:pPr>
            <a:r>
              <a:rPr lang="zh-TW" altLang="en-US" sz="2400" dirty="0" smtClean="0">
                <a:solidFill>
                  <a:srgbClr val="1E190D"/>
                </a:solidFill>
              </a:rPr>
              <a:t>櫃買中心網站每年度將公司實務</a:t>
            </a:r>
            <a:r>
              <a:rPr lang="zh-TW" altLang="en-US" sz="2400" dirty="0">
                <a:solidFill>
                  <a:srgbClr val="1E190D"/>
                </a:solidFill>
              </a:rPr>
              <a:t>上常見編製缺失</a:t>
            </a:r>
            <a:r>
              <a:rPr lang="zh-TW" altLang="en-US" sz="2400" dirty="0" smtClean="0">
                <a:solidFill>
                  <a:srgbClr val="1E190D"/>
                </a:solidFill>
              </a:rPr>
              <a:t>彙整成「</a:t>
            </a:r>
            <a:r>
              <a:rPr lang="zh-TW" altLang="en-US" sz="2000" dirty="0">
                <a:hlinkClick r:id="rId3"/>
              </a:rPr>
              <a:t>審閱上櫃公司年報共同</a:t>
            </a:r>
            <a:r>
              <a:rPr lang="zh-TW" altLang="en-US" sz="2000" dirty="0" smtClean="0">
                <a:hlinkClick r:id="rId3"/>
              </a:rPr>
              <a:t>缺失</a:t>
            </a:r>
            <a:r>
              <a:rPr lang="zh-TW" altLang="en-US" sz="2000" dirty="0" smtClean="0"/>
              <a:t>」</a:t>
            </a:r>
            <a:r>
              <a:rPr lang="zh-TW" altLang="en-US" sz="2400" dirty="0">
                <a:solidFill>
                  <a:srgbClr val="1E190D"/>
                </a:solidFill>
              </a:rPr>
              <a:t>供</a:t>
            </a:r>
            <a:r>
              <a:rPr lang="zh-TW" altLang="en-US" sz="2400" dirty="0" smtClean="0">
                <a:solidFill>
                  <a:srgbClr val="1E190D"/>
                </a:solidFill>
              </a:rPr>
              <a:t>業界編製時參考</a:t>
            </a:r>
            <a:endParaRPr lang="en-US" altLang="zh-TW" sz="2400" dirty="0" smtClean="0">
              <a:solidFill>
                <a:srgbClr val="1E190D"/>
              </a:solidFill>
            </a:endParaRPr>
          </a:p>
          <a:p>
            <a:pPr>
              <a:lnSpc>
                <a:spcPct val="150000"/>
              </a:lnSpc>
            </a:pPr>
            <a:r>
              <a:rPr lang="zh-TW" altLang="en-US" sz="2400" dirty="0" smtClean="0">
                <a:solidFill>
                  <a:srgbClr val="1E190D"/>
                </a:solidFill>
              </a:rPr>
              <a:t>請公司應適度反應年報使用者需求，揭露相關資訊</a:t>
            </a:r>
            <a:r>
              <a:rPr lang="en-US" altLang="zh-TW" sz="2000" dirty="0"/>
              <a:t/>
            </a:r>
            <a:br>
              <a:rPr lang="en-US" altLang="zh-TW" sz="2000" dirty="0"/>
            </a:br>
            <a:endParaRPr lang="en-US" altLang="zh-TW" dirty="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1</a:t>
            </a:fld>
            <a:endParaRPr lang="en-US" altLang="zh-TW"/>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3" y="332656"/>
            <a:ext cx="7499350" cy="1002704"/>
          </a:xfrm>
        </p:spPr>
        <p:txBody>
          <a:bodyPr>
            <a:normAutofit fontScale="90000"/>
          </a:bodyPr>
          <a:lstStyle/>
          <a:p>
            <a:pPr marL="0" indent="0" algn="ctr">
              <a:buNone/>
              <a:defRPr/>
            </a:pPr>
            <a:r>
              <a:rPr lang="zh-TW" altLang="zh-TW" sz="4000" b="1" dirty="0">
                <a:effectLst>
                  <a:outerShdw blurRad="38100" dist="38100" dir="2700000" algn="tl">
                    <a:srgbClr val="000000">
                      <a:alpha val="43137"/>
                    </a:srgbClr>
                  </a:outerShdw>
                </a:effectLst>
              </a:rPr>
              <a:t>上櫃</a:t>
            </a:r>
            <a:r>
              <a:rPr lang="zh-TW" altLang="en-US" sz="4000" b="1" dirty="0">
                <a:effectLst>
                  <a:outerShdw blurRad="38100" dist="38100" dir="2700000" algn="tl">
                    <a:srgbClr val="000000">
                      <a:alpha val="43137"/>
                    </a:srgbClr>
                  </a:outerShdw>
                </a:effectLst>
              </a:rPr>
              <a:t>、</a:t>
            </a:r>
            <a:r>
              <a:rPr lang="zh-TW" altLang="zh-TW" sz="4000" b="1" dirty="0">
                <a:effectLst>
                  <a:outerShdw blurRad="38100" dist="38100" dir="2700000" algn="tl">
                    <a:srgbClr val="000000">
                      <a:alpha val="43137"/>
                    </a:srgbClr>
                  </a:outerShdw>
                </a:effectLst>
              </a:rPr>
              <a:t>興櫃公司應辦事項</a:t>
            </a:r>
            <a:r>
              <a:rPr lang="zh-TW" altLang="en-US" sz="4000" b="1" dirty="0">
                <a:effectLst>
                  <a:outerShdw blurRad="38100" dist="38100" dir="2700000" algn="tl">
                    <a:srgbClr val="000000">
                      <a:alpha val="43137"/>
                    </a:srgbClr>
                  </a:outerShdw>
                </a:effectLst>
              </a:rPr>
              <a:t>要點</a:t>
            </a:r>
            <a:r>
              <a:rPr lang="zh-TW" altLang="zh-TW" sz="4000" b="1" dirty="0" smtClean="0">
                <a:effectLst>
                  <a:outerShdw blurRad="38100" dist="38100" dir="2700000" algn="tl">
                    <a:srgbClr val="000000">
                      <a:alpha val="43137"/>
                    </a:srgbClr>
                  </a:outerShdw>
                </a:effectLst>
              </a:rPr>
              <a:t>說明</a:t>
            </a:r>
            <a:r>
              <a:rPr lang="en-US" altLang="zh-TW" sz="4000" b="1" dirty="0" smtClean="0">
                <a:effectLst>
                  <a:outerShdw blurRad="38100" dist="38100" dir="2700000" algn="tl">
                    <a:srgbClr val="000000">
                      <a:alpha val="43137"/>
                    </a:srgbClr>
                  </a:outerShdw>
                </a:effectLst>
              </a:rPr>
              <a:t/>
            </a:r>
            <a:br>
              <a:rPr lang="en-US" altLang="zh-TW" sz="4000" b="1" dirty="0" smtClean="0">
                <a:effectLst>
                  <a:outerShdw blurRad="38100" dist="38100" dir="2700000" algn="tl">
                    <a:srgbClr val="000000">
                      <a:alpha val="43137"/>
                    </a:srgbClr>
                  </a:outerShdw>
                </a:effectLst>
              </a:rPr>
            </a:br>
            <a:r>
              <a:rPr lang="en-US" altLang="zh-TW" sz="4000" dirty="0"/>
              <a:t/>
            </a:r>
            <a:br>
              <a:rPr lang="en-US" altLang="zh-TW" sz="4000" dirty="0"/>
            </a:br>
            <a:endParaRPr lang="zh-TW" altLang="en-US" sz="4200" dirty="0"/>
          </a:p>
        </p:txBody>
      </p:sp>
      <p:sp>
        <p:nvSpPr>
          <p:cNvPr id="8195" name="內容版面配置區 4"/>
          <p:cNvSpPr>
            <a:spLocks noGrp="1"/>
          </p:cNvSpPr>
          <p:nvPr>
            <p:ph idx="1"/>
          </p:nvPr>
        </p:nvSpPr>
        <p:spPr>
          <a:xfrm>
            <a:off x="1138238" y="752636"/>
            <a:ext cx="7704137" cy="4800600"/>
          </a:xfrm>
        </p:spPr>
        <p:txBody>
          <a:bodyPr/>
          <a:lstStyle/>
          <a:p>
            <a:pPr>
              <a:lnSpc>
                <a:spcPct val="150000"/>
              </a:lnSpc>
              <a:buFont typeface="Wingdings" panose="05000000000000000000" pitchFamily="2" charset="2"/>
              <a:buChar char="u"/>
            </a:pPr>
            <a:r>
              <a:rPr lang="zh-TW" altLang="en-US" sz="2800" b="1" dirty="0"/>
              <a:t>股東會年報常見</a:t>
            </a:r>
            <a:r>
              <a:rPr lang="zh-TW" altLang="en-US" sz="2800" b="1" dirty="0" smtClean="0"/>
              <a:t>缺失</a:t>
            </a:r>
            <a:r>
              <a:rPr lang="en-US" altLang="zh-TW" sz="2800" b="1" dirty="0" smtClean="0"/>
              <a:t>(</a:t>
            </a:r>
            <a:r>
              <a:rPr lang="zh-TW" altLang="en-US" sz="2800" b="1" dirty="0" smtClean="0"/>
              <a:t>續</a:t>
            </a:r>
            <a:r>
              <a:rPr lang="en-US" altLang="zh-TW" sz="2800" b="1" dirty="0" smtClean="0"/>
              <a:t>)</a:t>
            </a:r>
            <a:endParaRPr lang="en-US" altLang="zh-TW" sz="2800" b="1" dirty="0">
              <a:solidFill>
                <a:srgbClr val="1E190D"/>
              </a:solidFill>
            </a:endParaRPr>
          </a:p>
          <a:p>
            <a:pPr>
              <a:lnSpc>
                <a:spcPct val="150000"/>
              </a:lnSpc>
            </a:pPr>
            <a:r>
              <a:rPr lang="zh-TW" altLang="en-US" sz="2400" dirty="0" smtClean="0">
                <a:solidFill>
                  <a:srgbClr val="1E190D"/>
                </a:solidFill>
              </a:rPr>
              <a:t>避免</a:t>
            </a:r>
            <a:r>
              <a:rPr lang="zh-TW" altLang="en-US" sz="2400" dirty="0">
                <a:solidFill>
                  <a:srgbClr val="1E190D"/>
                </a:solidFill>
              </a:rPr>
              <a:t>資訊之表達流於形式或</a:t>
            </a:r>
            <a:r>
              <a:rPr lang="zh-TW" altLang="en-US" sz="2400" dirty="0" smtClean="0">
                <a:solidFill>
                  <a:srgbClr val="1E190D"/>
                </a:solidFill>
              </a:rPr>
              <a:t>錯誤：</a:t>
            </a:r>
            <a:endParaRPr lang="en-US" altLang="zh-TW" sz="2400" dirty="0" smtClean="0">
              <a:solidFill>
                <a:srgbClr val="1E190D"/>
              </a:solidFill>
            </a:endParaRPr>
          </a:p>
          <a:p>
            <a:pPr marL="82550" indent="0">
              <a:lnSpc>
                <a:spcPct val="150000"/>
              </a:lnSpc>
              <a:buNone/>
            </a:pPr>
            <a:r>
              <a:rPr lang="zh-TW" altLang="en-US" sz="2200" dirty="0" smtClean="0">
                <a:solidFill>
                  <a:srgbClr val="1E190D"/>
                </a:solidFill>
              </a:rPr>
              <a:t>以下列「最近年度截至</a:t>
            </a:r>
            <a:r>
              <a:rPr lang="en-US" altLang="zh-TW" sz="2200" dirty="0" smtClean="0">
                <a:solidFill>
                  <a:srgbClr val="1E190D"/>
                </a:solidFill>
              </a:rPr>
              <a:t>…</a:t>
            </a:r>
            <a:r>
              <a:rPr lang="zh-TW" altLang="en-US" sz="2200" dirty="0" smtClean="0">
                <a:solidFill>
                  <a:srgbClr val="1E190D"/>
                </a:solidFill>
              </a:rPr>
              <a:t>與改善情形」為例，改善</a:t>
            </a:r>
            <a:r>
              <a:rPr lang="zh-TW" altLang="en-US" sz="2200" dirty="0">
                <a:solidFill>
                  <a:srgbClr val="1E190D"/>
                </a:solidFill>
              </a:rPr>
              <a:t>情形欄</a:t>
            </a:r>
            <a:r>
              <a:rPr lang="zh-TW" altLang="en-US" sz="2200" dirty="0" smtClean="0">
                <a:solidFill>
                  <a:srgbClr val="1E190D"/>
                </a:solidFill>
              </a:rPr>
              <a:t>僅註明「依主管機關意見辦理」，其表達及揭露流於形式。</a:t>
            </a:r>
            <a:endParaRPr lang="en-US" altLang="zh-TW" sz="2200" dirty="0" smtClean="0">
              <a:solidFill>
                <a:srgbClr val="1E190D"/>
              </a:solidFill>
            </a:endParaRPr>
          </a:p>
          <a:p>
            <a:pPr marL="82550" indent="0">
              <a:lnSpc>
                <a:spcPct val="150000"/>
              </a:lnSpc>
              <a:buNone/>
            </a:pPr>
            <a:r>
              <a:rPr lang="zh-TW" altLang="en-US" sz="2200" dirty="0" smtClean="0">
                <a:solidFill>
                  <a:srgbClr val="1E190D"/>
                </a:solidFill>
              </a:rPr>
              <a:t>不符基本編製原則：</a:t>
            </a:r>
            <a:r>
              <a:rPr lang="zh-TW" altLang="en-US" sz="2200" dirty="0" smtClean="0">
                <a:solidFill>
                  <a:schemeClr val="tx1"/>
                </a:solidFill>
              </a:rPr>
              <a:t>應</a:t>
            </a:r>
            <a:r>
              <a:rPr lang="zh-TW" altLang="en-US" sz="2200" dirty="0">
                <a:solidFill>
                  <a:schemeClr val="tx1"/>
                </a:solidFill>
              </a:rPr>
              <a:t>宜</a:t>
            </a:r>
            <a:r>
              <a:rPr lang="zh-TW" altLang="en-US" sz="2200" dirty="0" smtClean="0">
                <a:solidFill>
                  <a:schemeClr val="tx1"/>
                </a:solidFill>
              </a:rPr>
              <a:t>力求</a:t>
            </a:r>
            <a:r>
              <a:rPr lang="zh-TW" altLang="en-US" sz="2400" dirty="0">
                <a:solidFill>
                  <a:schemeClr val="tx1"/>
                </a:solidFill>
              </a:rPr>
              <a:t>詳</a:t>
            </a:r>
            <a:r>
              <a:rPr lang="zh-TW" altLang="en-US" sz="2200" dirty="0" smtClean="0">
                <a:solidFill>
                  <a:schemeClr val="tx1"/>
                </a:solidFill>
              </a:rPr>
              <a:t>實</a:t>
            </a:r>
            <a:r>
              <a:rPr lang="zh-TW" altLang="en-US" sz="2200" dirty="0">
                <a:solidFill>
                  <a:schemeClr val="tx1"/>
                </a:solidFill>
              </a:rPr>
              <a:t>明確</a:t>
            </a:r>
            <a:endParaRPr lang="en-US" altLang="zh-TW" sz="2200" dirty="0">
              <a:solidFill>
                <a:schemeClr val="tx1"/>
              </a:solidFill>
            </a:endParaRPr>
          </a:p>
          <a:p>
            <a:pPr marL="82550" indent="0">
              <a:lnSpc>
                <a:spcPct val="150000"/>
              </a:lnSpc>
              <a:buNone/>
            </a:pPr>
            <a:endParaRPr lang="en-US" altLang="zh-TW" sz="2400" dirty="0" smtClean="0">
              <a:solidFill>
                <a:srgbClr val="1E190D"/>
              </a:solidFill>
            </a:endParaRPr>
          </a:p>
          <a:p>
            <a:pPr marL="82550" indent="0">
              <a:lnSpc>
                <a:spcPct val="150000"/>
              </a:lnSpc>
              <a:buNone/>
            </a:pPr>
            <a:r>
              <a:rPr lang="en-US" altLang="zh-TW" sz="2400" dirty="0" smtClean="0">
                <a:solidFill>
                  <a:srgbClr val="1E190D"/>
                </a:solidFill>
              </a:rPr>
              <a:t/>
            </a:r>
            <a:br>
              <a:rPr lang="en-US" altLang="zh-TW" sz="2400" dirty="0" smtClean="0">
                <a:solidFill>
                  <a:srgbClr val="1E190D"/>
                </a:solidFill>
              </a:rPr>
            </a:br>
            <a:endParaRPr lang="en-US" altLang="zh-TW" sz="2400" dirty="0">
              <a:solidFill>
                <a:srgbClr val="1E190D"/>
              </a:solidFill>
            </a:endParaRPr>
          </a:p>
          <a:p>
            <a:pPr marL="82550" indent="0">
              <a:lnSpc>
                <a:spcPct val="150000"/>
              </a:lnSpc>
              <a:buNone/>
            </a:pPr>
            <a:r>
              <a:rPr lang="zh-TW" altLang="en-US" sz="2400" dirty="0" smtClean="0">
                <a:solidFill>
                  <a:srgbClr val="1E190D"/>
                </a:solidFill>
              </a:rPr>
              <a:t> </a:t>
            </a:r>
            <a:endParaRPr lang="en-US" altLang="zh-TW" dirty="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2</a:t>
            </a:fld>
            <a:endParaRPr lang="en-US" altLang="zh-TW"/>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02" y="3789040"/>
            <a:ext cx="7920880" cy="27792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7614175" y="4437112"/>
            <a:ext cx="1440160" cy="2232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3611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3" y="188640"/>
            <a:ext cx="7954962" cy="720378"/>
          </a:xfrm>
        </p:spPr>
        <p:txBody>
          <a:bodyPr>
            <a:normAutofit fontScale="90000"/>
          </a:bodyPr>
          <a:lstStyle/>
          <a:p>
            <a:pPr marL="0" indent="0" algn="ctr">
              <a:buNone/>
              <a:defRPr/>
            </a:pPr>
            <a:r>
              <a:rPr lang="zh-TW" altLang="zh-TW" sz="4400" b="1" dirty="0">
                <a:effectLst>
                  <a:outerShdw blurRad="38100" dist="38100" dir="2700000" algn="tl">
                    <a:srgbClr val="000000">
                      <a:alpha val="43137"/>
                    </a:srgbClr>
                  </a:outerShdw>
                </a:effectLst>
              </a:rPr>
              <a:t>上櫃</a:t>
            </a:r>
            <a:r>
              <a:rPr lang="zh-TW" altLang="en-US" sz="4400" b="1" dirty="0">
                <a:effectLst>
                  <a:outerShdw blurRad="38100" dist="38100" dir="2700000" algn="tl">
                    <a:srgbClr val="000000">
                      <a:alpha val="43137"/>
                    </a:srgbClr>
                  </a:outerShdw>
                </a:effectLst>
              </a:rPr>
              <a:t>、</a:t>
            </a:r>
            <a:r>
              <a:rPr lang="zh-TW" altLang="zh-TW" sz="4400" b="1" dirty="0">
                <a:effectLst>
                  <a:outerShdw blurRad="38100" dist="38100" dir="2700000" algn="tl">
                    <a:srgbClr val="000000">
                      <a:alpha val="43137"/>
                    </a:srgbClr>
                  </a:outerShdw>
                </a:effectLst>
              </a:rPr>
              <a:t>興櫃公司應</a:t>
            </a:r>
            <a:r>
              <a:rPr lang="zh-TW" altLang="zh-TW" sz="4400" b="1" dirty="0" smtClean="0">
                <a:effectLst>
                  <a:outerShdw blurRad="38100" dist="38100" dir="2700000" algn="tl">
                    <a:srgbClr val="000000">
                      <a:alpha val="43137"/>
                    </a:srgbClr>
                  </a:outerShdw>
                </a:effectLst>
              </a:rPr>
              <a:t>辦事</a:t>
            </a:r>
            <a:r>
              <a:rPr lang="zh-TW" altLang="zh-TW" sz="4400" b="1" dirty="0">
                <a:effectLst>
                  <a:outerShdw blurRad="38100" dist="38100" dir="2700000" algn="tl">
                    <a:srgbClr val="000000">
                      <a:alpha val="43137"/>
                    </a:srgbClr>
                  </a:outerShdw>
                </a:effectLst>
              </a:rPr>
              <a:t>項</a:t>
            </a:r>
            <a:r>
              <a:rPr lang="zh-TW" altLang="en-US" sz="4400" b="1" dirty="0">
                <a:effectLst>
                  <a:outerShdw blurRad="38100" dist="38100" dir="2700000" algn="tl">
                    <a:srgbClr val="000000">
                      <a:alpha val="43137"/>
                    </a:srgbClr>
                  </a:outerShdw>
                </a:effectLst>
              </a:rPr>
              <a:t>要點</a:t>
            </a:r>
            <a:r>
              <a:rPr lang="zh-TW" altLang="zh-TW" sz="4400" b="1" dirty="0" smtClean="0">
                <a:effectLst>
                  <a:outerShdw blurRad="38100" dist="38100" dir="2700000" algn="tl">
                    <a:srgbClr val="000000">
                      <a:alpha val="43137"/>
                    </a:srgbClr>
                  </a:outerShdw>
                </a:effectLst>
              </a:rPr>
              <a:t>說明</a:t>
            </a:r>
            <a:r>
              <a:rPr lang="en-US" altLang="zh-TW" sz="4200" dirty="0" smtClean="0"/>
              <a:t/>
            </a:r>
            <a:br>
              <a:rPr lang="en-US" altLang="zh-TW" sz="4200" dirty="0" smtClean="0"/>
            </a:br>
            <a:endParaRPr lang="zh-TW" altLang="en-US" sz="4200" dirty="0"/>
          </a:p>
        </p:txBody>
      </p:sp>
      <p:sp>
        <p:nvSpPr>
          <p:cNvPr id="8195" name="內容版面配置區 4"/>
          <p:cNvSpPr>
            <a:spLocks noGrp="1"/>
          </p:cNvSpPr>
          <p:nvPr>
            <p:ph idx="1"/>
          </p:nvPr>
        </p:nvSpPr>
        <p:spPr>
          <a:xfrm>
            <a:off x="1116013" y="620688"/>
            <a:ext cx="7704137" cy="5627712"/>
          </a:xfrm>
        </p:spPr>
        <p:txBody>
          <a:bodyPr/>
          <a:lstStyle/>
          <a:p>
            <a:pPr>
              <a:lnSpc>
                <a:spcPts val="2800"/>
              </a:lnSpc>
              <a:buFont typeface="Wingdings" panose="05000000000000000000" pitchFamily="2" charset="2"/>
              <a:buChar char="u"/>
              <a:tabLst>
                <a:tab pos="360000" algn="l"/>
              </a:tabLst>
            </a:pPr>
            <a:r>
              <a:rPr lang="zh-TW" altLang="zh-TW" sz="2800" b="1" dirty="0" smtClean="0"/>
              <a:t>我國</a:t>
            </a:r>
            <a:r>
              <a:rPr lang="zh-TW" altLang="zh-TW" sz="2800" b="1" dirty="0"/>
              <a:t>企業因應新修正審計準則公報採用新式財務報告查核報告</a:t>
            </a:r>
            <a:endParaRPr lang="en-US" altLang="zh-TW" sz="2800" b="1" dirty="0"/>
          </a:p>
          <a:p>
            <a:pPr marL="82550" indent="0">
              <a:lnSpc>
                <a:spcPct val="150000"/>
              </a:lnSpc>
              <a:buNone/>
              <a:tabLst>
                <a:tab pos="360000" algn="l"/>
              </a:tabLst>
            </a:pPr>
            <a:r>
              <a:rPr lang="zh-TW" altLang="en-US" sz="2200" b="1" dirty="0" smtClean="0"/>
              <a:t>  </a:t>
            </a:r>
            <a:r>
              <a:rPr lang="zh-TW" altLang="zh-TW" sz="2200" b="1" dirty="0" smtClean="0"/>
              <a:t>新式查核報告</a:t>
            </a:r>
            <a:r>
              <a:rPr lang="zh-TW" altLang="zh-TW" sz="2200" b="1" dirty="0"/>
              <a:t>分階段適用時程圖</a:t>
            </a:r>
            <a:endParaRPr lang="en-US" altLang="zh-TW" sz="2200"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3</a:t>
            </a:fld>
            <a:endParaRPr lang="en-US" altLang="zh-TW"/>
          </a:p>
        </p:txBody>
      </p:sp>
      <p:graphicFrame>
        <p:nvGraphicFramePr>
          <p:cNvPr id="6" name="資料庫圖表 5"/>
          <p:cNvGraphicFramePr/>
          <p:nvPr>
            <p:extLst>
              <p:ext uri="{D42A27DB-BD31-4B8C-83A1-F6EECF244321}">
                <p14:modId xmlns:p14="http://schemas.microsoft.com/office/powerpoint/2010/main" val="3179952617"/>
              </p:ext>
            </p:extLst>
          </p:nvPr>
        </p:nvGraphicFramePr>
        <p:xfrm>
          <a:off x="1543049" y="2638767"/>
          <a:ext cx="7070725" cy="3609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文字方塊 2"/>
          <p:cNvSpPr txBox="1">
            <a:spLocks noChangeArrowheads="1"/>
          </p:cNvSpPr>
          <p:nvPr/>
        </p:nvSpPr>
        <p:spPr bwMode="auto">
          <a:xfrm>
            <a:off x="1979067" y="2409564"/>
            <a:ext cx="3171825" cy="11634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en-US" sz="1200" b="1" u="sng" kern="100" dirty="0">
                <a:effectLst/>
                <a:latin typeface="標楷體" panose="03000509000000000000" pitchFamily="65" charset="-120"/>
                <a:ea typeface="新細明體" panose="02020500000000000000" pitchFamily="18" charset="-120"/>
                <a:cs typeface="Times New Roman" panose="02020603050405020304" pitchFamily="18" charset="0"/>
              </a:rPr>
              <a:t>105</a:t>
            </a:r>
            <a:r>
              <a:rPr lang="zh-TW" sz="1200" b="1" u="sng" kern="100" dirty="0">
                <a:effectLst/>
                <a:latin typeface="Calibri" panose="020F0502020204030204" pitchFamily="34" charset="0"/>
                <a:ea typeface="標楷體" panose="03000509000000000000" pitchFamily="65" charset="-120"/>
                <a:cs typeface="Times New Roman" panose="02020603050405020304" pitchFamily="18" charset="0"/>
              </a:rPr>
              <a:t>年度</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200" kern="100" dirty="0">
                <a:effectLst/>
                <a:latin typeface="標楷體" panose="03000509000000000000" pitchFamily="65" charset="-120"/>
                <a:ea typeface="新細明體" panose="02020500000000000000" pitchFamily="18" charset="-120"/>
                <a:cs typeface="Times New Roman" panose="02020603050405020304" pitchFamily="18" charset="0"/>
              </a:rPr>
              <a:t>(</a:t>
            </a:r>
            <a:r>
              <a:rPr lang="en-US" sz="1200" b="1" kern="100" dirty="0">
                <a:effectLst/>
                <a:latin typeface="標楷體" panose="03000509000000000000" pitchFamily="65" charset="-120"/>
                <a:ea typeface="新細明體" panose="02020500000000000000" pitchFamily="18" charset="-120"/>
                <a:cs typeface="Times New Roman" panose="02020603050405020304" pitchFamily="18" charset="0"/>
              </a:rPr>
              <a:t>106.3.31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公告申報</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105</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年度財報；另</a:t>
            </a:r>
            <a:r>
              <a:rPr lang="zh-TW" sz="1200" u="sng" kern="100" dirty="0">
                <a:effectLst/>
                <a:latin typeface="Calibri" panose="020F0502020204030204" pitchFamily="34" charset="0"/>
                <a:ea typeface="標楷體" panose="03000509000000000000" pitchFamily="65" charset="-120"/>
                <a:cs typeface="Times New Roman" panose="02020603050405020304" pitchFamily="18" charset="0"/>
              </a:rPr>
              <a:t>金融業半年度查核報告</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自</a:t>
            </a:r>
            <a:r>
              <a:rPr lang="en-US" sz="1200" u="sng" kern="100" dirty="0">
                <a:effectLst/>
                <a:latin typeface="Calibri" panose="020F0502020204030204" pitchFamily="34" charset="0"/>
                <a:ea typeface="標楷體" panose="03000509000000000000" pitchFamily="65" charset="-120"/>
                <a:cs typeface="Times New Roman" panose="02020603050405020304" pitchFamily="18" charset="0"/>
              </a:rPr>
              <a:t>106</a:t>
            </a:r>
            <a:r>
              <a:rPr lang="zh-TW" sz="1200" u="sng" kern="100" dirty="0">
                <a:effectLst/>
                <a:latin typeface="Calibri" panose="020F0502020204030204" pitchFamily="34" charset="0"/>
                <a:ea typeface="標楷體" panose="03000509000000000000" pitchFamily="65" charset="-120"/>
                <a:cs typeface="Times New Roman" panose="02020603050405020304" pitchFamily="18" charset="0"/>
              </a:rPr>
              <a:t>年半年度財報</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起適用</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0" name="文字方塊 2"/>
          <p:cNvSpPr txBox="1">
            <a:spLocks noChangeArrowheads="1"/>
          </p:cNvSpPr>
          <p:nvPr/>
        </p:nvSpPr>
        <p:spPr bwMode="auto">
          <a:xfrm>
            <a:off x="5586910" y="1838667"/>
            <a:ext cx="3171825" cy="800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endParaRPr lang="en-US" sz="1200" kern="100" dirty="0" smtClean="0">
              <a:effectLst/>
              <a:latin typeface="Calibri" panose="020F0502020204030204" pitchFamily="34" charset="0"/>
              <a:ea typeface="標楷體" panose="03000509000000000000" pitchFamily="65" charset="-120"/>
              <a:cs typeface="Times New Roman" panose="02020603050405020304" pitchFamily="18" charset="0"/>
            </a:endParaRPr>
          </a:p>
          <a:p>
            <a:pPr algn="ctr"/>
            <a:r>
              <a:rPr lang="en-US" altLang="zh-TW" sz="1200" b="1" u="sng" dirty="0" smtClean="0">
                <a:latin typeface="標楷體" panose="03000509000000000000" pitchFamily="65" charset="-120"/>
                <a:ea typeface="標楷體" panose="03000509000000000000" pitchFamily="65" charset="-120"/>
              </a:rPr>
              <a:t> </a:t>
            </a:r>
            <a:r>
              <a:rPr lang="en-US" altLang="zh-TW" sz="1200" b="1" u="sng" dirty="0">
                <a:latin typeface="標楷體" panose="03000509000000000000" pitchFamily="65" charset="-120"/>
                <a:ea typeface="標楷體" panose="03000509000000000000" pitchFamily="65" charset="-120"/>
              </a:rPr>
              <a:t>106</a:t>
            </a:r>
            <a:r>
              <a:rPr lang="zh-TW" altLang="zh-TW" sz="1200" b="1" u="sng" dirty="0">
                <a:latin typeface="標楷體" panose="03000509000000000000" pitchFamily="65" charset="-120"/>
                <a:ea typeface="標楷體" panose="03000509000000000000" pitchFamily="65" charset="-120"/>
              </a:rPr>
              <a:t>年度</a:t>
            </a:r>
            <a:endParaRPr lang="zh-TW" altLang="zh-TW" sz="1200" dirty="0">
              <a:latin typeface="標楷體" panose="03000509000000000000" pitchFamily="65" charset="-120"/>
              <a:ea typeface="標楷體" panose="03000509000000000000" pitchFamily="65" charset="-120"/>
            </a:endParaRPr>
          </a:p>
          <a:p>
            <a:pPr algn="ctr"/>
            <a:r>
              <a:rPr lang="en-US" altLang="zh-TW" sz="1200" dirty="0">
                <a:latin typeface="標楷體" panose="03000509000000000000" pitchFamily="65" charset="-120"/>
                <a:ea typeface="標楷體" panose="03000509000000000000" pitchFamily="65" charset="-120"/>
              </a:rPr>
              <a:t>(</a:t>
            </a:r>
            <a:r>
              <a:rPr lang="en-US" altLang="zh-TW" sz="1200" b="1" dirty="0">
                <a:latin typeface="標楷體" panose="03000509000000000000" pitchFamily="65" charset="-120"/>
                <a:ea typeface="標楷體" panose="03000509000000000000" pitchFamily="65" charset="-120"/>
              </a:rPr>
              <a:t>107.4.30</a:t>
            </a:r>
            <a:r>
              <a:rPr lang="zh-TW" altLang="zh-TW" sz="1200" dirty="0">
                <a:latin typeface="標楷體" panose="03000509000000000000" pitchFamily="65" charset="-120"/>
                <a:ea typeface="標楷體" panose="03000509000000000000" pitchFamily="65" charset="-120"/>
              </a:rPr>
              <a:t>公告申報</a:t>
            </a:r>
            <a:r>
              <a:rPr lang="en-US" altLang="zh-TW" sz="1200" dirty="0">
                <a:latin typeface="標楷體" panose="03000509000000000000" pitchFamily="65" charset="-120"/>
                <a:ea typeface="標楷體" panose="03000509000000000000" pitchFamily="65" charset="-120"/>
              </a:rPr>
              <a:t>106</a:t>
            </a:r>
            <a:r>
              <a:rPr lang="zh-TW" altLang="zh-TW" sz="1200" dirty="0">
                <a:latin typeface="標楷體" panose="03000509000000000000" pitchFamily="65" charset="-120"/>
                <a:ea typeface="標楷體" panose="03000509000000000000" pitchFamily="65" charset="-120"/>
              </a:rPr>
              <a:t>年度財報</a:t>
            </a:r>
            <a:r>
              <a:rPr lang="en-US" altLang="zh-TW" sz="1200" dirty="0">
                <a:latin typeface="標楷體" panose="03000509000000000000" pitchFamily="65" charset="-120"/>
                <a:ea typeface="標楷體" panose="03000509000000000000" pitchFamily="65" charset="-120"/>
              </a:rPr>
              <a:t>)</a:t>
            </a:r>
            <a:endParaRPr lang="zh-TW" altLang="zh-TW" sz="1200" dirty="0">
              <a:latin typeface="標楷體" panose="03000509000000000000" pitchFamily="65" charset="-120"/>
              <a:ea typeface="標楷體" panose="03000509000000000000" pitchFamily="65" charset="-120"/>
            </a:endParaRPr>
          </a:p>
          <a:p>
            <a:pP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4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2" y="188640"/>
            <a:ext cx="7848475" cy="720378"/>
          </a:xfrm>
        </p:spPr>
        <p:txBody>
          <a:bodyPr>
            <a:normAutofit fontScale="90000"/>
          </a:bodyPr>
          <a:lstStyle/>
          <a:p>
            <a:pPr marL="0" indent="0" algn="ctr">
              <a:buNone/>
              <a:defRPr/>
            </a:pPr>
            <a:r>
              <a:rPr lang="zh-TW" altLang="zh-TW" sz="4400" b="1" dirty="0">
                <a:effectLst>
                  <a:outerShdw blurRad="38100" dist="38100" dir="2700000" algn="tl">
                    <a:srgbClr val="000000">
                      <a:alpha val="43137"/>
                    </a:srgbClr>
                  </a:outerShdw>
                </a:effectLst>
              </a:rPr>
              <a:t>上櫃</a:t>
            </a:r>
            <a:r>
              <a:rPr lang="zh-TW" altLang="en-US" sz="4400" b="1" dirty="0" smtClean="0">
                <a:effectLst>
                  <a:outerShdw blurRad="38100" dist="38100" dir="2700000" algn="tl">
                    <a:srgbClr val="000000">
                      <a:alpha val="43137"/>
                    </a:srgbClr>
                  </a:outerShdw>
                </a:effectLst>
              </a:rPr>
              <a:t>、</a:t>
            </a:r>
            <a:r>
              <a:rPr lang="zh-TW" altLang="zh-TW" sz="4400" b="1" dirty="0">
                <a:effectLst>
                  <a:outerShdw blurRad="38100" dist="38100" dir="2700000" algn="tl">
                    <a:srgbClr val="000000">
                      <a:alpha val="43137"/>
                    </a:srgbClr>
                  </a:outerShdw>
                </a:effectLst>
              </a:rPr>
              <a:t>興櫃公司應</a:t>
            </a:r>
            <a:r>
              <a:rPr lang="zh-TW" altLang="zh-TW" sz="4400" b="1" dirty="0" smtClean="0">
                <a:effectLst>
                  <a:outerShdw blurRad="38100" dist="38100" dir="2700000" algn="tl">
                    <a:srgbClr val="000000">
                      <a:alpha val="43137"/>
                    </a:srgbClr>
                  </a:outerShdw>
                </a:effectLst>
              </a:rPr>
              <a:t>辦事</a:t>
            </a:r>
            <a:r>
              <a:rPr lang="zh-TW" altLang="zh-TW" sz="4400" b="1" dirty="0">
                <a:effectLst>
                  <a:outerShdw blurRad="38100" dist="38100" dir="2700000" algn="tl">
                    <a:srgbClr val="000000">
                      <a:alpha val="43137"/>
                    </a:srgbClr>
                  </a:outerShdw>
                </a:effectLst>
              </a:rPr>
              <a:t>項</a:t>
            </a:r>
            <a:r>
              <a:rPr lang="zh-TW" altLang="en-US" sz="4400" b="1" dirty="0">
                <a:effectLst>
                  <a:outerShdw blurRad="38100" dist="38100" dir="2700000" algn="tl">
                    <a:srgbClr val="000000">
                      <a:alpha val="43137"/>
                    </a:srgbClr>
                  </a:outerShdw>
                </a:effectLst>
              </a:rPr>
              <a:t>要點</a:t>
            </a:r>
            <a:r>
              <a:rPr lang="zh-TW" altLang="zh-TW" sz="4400" b="1" dirty="0" smtClean="0">
                <a:effectLst>
                  <a:outerShdw blurRad="38100" dist="38100" dir="2700000" algn="tl">
                    <a:srgbClr val="000000">
                      <a:alpha val="43137"/>
                    </a:srgbClr>
                  </a:outerShdw>
                </a:effectLst>
              </a:rPr>
              <a:t>說明</a:t>
            </a:r>
            <a:r>
              <a:rPr lang="en-US" altLang="zh-TW" sz="4200" dirty="0" smtClean="0"/>
              <a:t/>
            </a:r>
            <a:br>
              <a:rPr lang="en-US" altLang="zh-TW" sz="4200" dirty="0" smtClean="0"/>
            </a:br>
            <a:endParaRPr lang="zh-TW" altLang="en-US" sz="4200" dirty="0"/>
          </a:p>
        </p:txBody>
      </p:sp>
      <p:sp>
        <p:nvSpPr>
          <p:cNvPr id="8195" name="內容版面配置區 4"/>
          <p:cNvSpPr>
            <a:spLocks noGrp="1"/>
          </p:cNvSpPr>
          <p:nvPr>
            <p:ph idx="1"/>
          </p:nvPr>
        </p:nvSpPr>
        <p:spPr>
          <a:xfrm>
            <a:off x="1116013" y="620688"/>
            <a:ext cx="7704137" cy="5627712"/>
          </a:xfrm>
        </p:spPr>
        <p:txBody>
          <a:bodyPr/>
          <a:lstStyle/>
          <a:p>
            <a:pPr>
              <a:lnSpc>
                <a:spcPts val="2800"/>
              </a:lnSpc>
              <a:buFont typeface="Wingdings" panose="05000000000000000000" pitchFamily="2" charset="2"/>
              <a:buChar char="u"/>
              <a:tabLst>
                <a:tab pos="360000" algn="l"/>
              </a:tabLst>
            </a:pPr>
            <a:r>
              <a:rPr lang="zh-TW" altLang="zh-TW" sz="2800" b="1" dirty="0"/>
              <a:t>我國企業因應新修正審計準則公報採用新式財務報告查核</a:t>
            </a:r>
            <a:r>
              <a:rPr lang="zh-TW" altLang="zh-TW" sz="2800" b="1" dirty="0" smtClean="0"/>
              <a:t>報告</a:t>
            </a:r>
            <a:r>
              <a:rPr lang="en-US" altLang="zh-TW" sz="2800" b="1" dirty="0" smtClean="0"/>
              <a:t>(</a:t>
            </a:r>
            <a:r>
              <a:rPr lang="zh-TW" altLang="en-US" sz="2800" b="1" dirty="0" smtClean="0"/>
              <a:t>續</a:t>
            </a:r>
            <a:r>
              <a:rPr lang="en-US" altLang="zh-TW" sz="2800" b="1" dirty="0" smtClean="0"/>
              <a:t>)</a:t>
            </a:r>
          </a:p>
          <a:p>
            <a:pPr marL="82550" indent="0">
              <a:buNone/>
            </a:pPr>
            <a:r>
              <a:rPr lang="zh-TW" altLang="en-US" sz="2200" b="1" dirty="0" smtClean="0"/>
              <a:t>  </a:t>
            </a:r>
            <a:r>
              <a:rPr lang="zh-TW" altLang="zh-TW" sz="2200" b="1" dirty="0" smtClean="0"/>
              <a:t>新式</a:t>
            </a:r>
            <a:r>
              <a:rPr lang="zh-TW" altLang="zh-TW" sz="2200" b="1" dirty="0"/>
              <a:t>查核報告與現行會計師查核報告內容之</a:t>
            </a:r>
            <a:r>
              <a:rPr lang="zh-TW" altLang="zh-TW" sz="2200" b="1" dirty="0" smtClean="0"/>
              <a:t>比較</a:t>
            </a:r>
            <a:endParaRPr lang="en-US" altLang="zh-TW" sz="2200" b="1" dirty="0" smtClean="0"/>
          </a:p>
          <a:p>
            <a:endParaRPr lang="zh-TW" altLang="zh-TW" sz="2200" dirty="0"/>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4</a:t>
            </a:fld>
            <a:endParaRPr lang="en-US" altLang="zh-TW"/>
          </a:p>
        </p:txBody>
      </p:sp>
      <p:pic>
        <p:nvPicPr>
          <p:cNvPr id="8" name="圖片 7"/>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7488509" cy="4250061"/>
          </a:xfrm>
          <a:prstGeom prst="rect">
            <a:avLst/>
          </a:prstGeom>
          <a:noFill/>
        </p:spPr>
      </p:pic>
    </p:spTree>
    <p:extLst>
      <p:ext uri="{BB962C8B-B14F-4D97-AF65-F5344CB8AC3E}">
        <p14:creationId xmlns:p14="http://schemas.microsoft.com/office/powerpoint/2010/main" val="369800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2" y="188640"/>
            <a:ext cx="7848475" cy="720378"/>
          </a:xfrm>
        </p:spPr>
        <p:txBody>
          <a:bodyPr>
            <a:normAutofit fontScale="90000"/>
          </a:bodyPr>
          <a:lstStyle/>
          <a:p>
            <a:pPr marL="0" indent="0" algn="ctr">
              <a:buNone/>
              <a:defRPr/>
            </a:pPr>
            <a:r>
              <a:rPr lang="zh-TW" altLang="zh-TW" sz="4400" b="1" dirty="0" smtClean="0">
                <a:effectLst>
                  <a:outerShdw blurRad="38100" dist="38100" dir="2700000" algn="tl">
                    <a:srgbClr val="000000">
                      <a:alpha val="43137"/>
                    </a:srgbClr>
                  </a:outerShdw>
                </a:effectLst>
              </a:rPr>
              <a:t>上櫃</a:t>
            </a:r>
            <a:r>
              <a:rPr lang="zh-TW" altLang="en-US" sz="4400" b="1" dirty="0">
                <a:effectLst>
                  <a:outerShdw blurRad="38100" dist="38100" dir="2700000" algn="tl">
                    <a:srgbClr val="000000">
                      <a:alpha val="43137"/>
                    </a:srgbClr>
                  </a:outerShdw>
                </a:effectLst>
              </a:rPr>
              <a:t>、</a:t>
            </a:r>
            <a:r>
              <a:rPr lang="zh-TW" altLang="zh-TW" sz="4400" b="1" dirty="0">
                <a:effectLst>
                  <a:outerShdw blurRad="38100" dist="38100" dir="2700000" algn="tl">
                    <a:srgbClr val="000000">
                      <a:alpha val="43137"/>
                    </a:srgbClr>
                  </a:outerShdw>
                </a:effectLst>
              </a:rPr>
              <a:t>興</a:t>
            </a:r>
            <a:r>
              <a:rPr lang="zh-TW" altLang="zh-TW" sz="4400" b="1" dirty="0" smtClean="0">
                <a:effectLst>
                  <a:outerShdw blurRad="38100" dist="38100" dir="2700000" algn="tl">
                    <a:srgbClr val="000000">
                      <a:alpha val="43137"/>
                    </a:srgbClr>
                  </a:outerShdw>
                </a:effectLst>
              </a:rPr>
              <a:t>櫃公司</a:t>
            </a:r>
            <a:r>
              <a:rPr lang="zh-TW" altLang="zh-TW" sz="4400" b="1" dirty="0">
                <a:effectLst>
                  <a:outerShdw blurRad="38100" dist="38100" dir="2700000" algn="tl">
                    <a:srgbClr val="000000">
                      <a:alpha val="43137"/>
                    </a:srgbClr>
                  </a:outerShdw>
                </a:effectLst>
              </a:rPr>
              <a:t>應</a:t>
            </a:r>
            <a:r>
              <a:rPr lang="zh-TW" altLang="zh-TW" sz="4400" b="1" dirty="0" smtClean="0">
                <a:effectLst>
                  <a:outerShdw blurRad="38100" dist="38100" dir="2700000" algn="tl">
                    <a:srgbClr val="000000">
                      <a:alpha val="43137"/>
                    </a:srgbClr>
                  </a:outerShdw>
                </a:effectLst>
              </a:rPr>
              <a:t>辦事</a:t>
            </a:r>
            <a:r>
              <a:rPr lang="zh-TW" altLang="zh-TW" sz="4400" b="1" dirty="0">
                <a:effectLst>
                  <a:outerShdw blurRad="38100" dist="38100" dir="2700000" algn="tl">
                    <a:srgbClr val="000000">
                      <a:alpha val="43137"/>
                    </a:srgbClr>
                  </a:outerShdw>
                </a:effectLst>
              </a:rPr>
              <a:t>項</a:t>
            </a:r>
            <a:r>
              <a:rPr lang="zh-TW" altLang="en-US" sz="4400" b="1" dirty="0">
                <a:effectLst>
                  <a:outerShdw blurRad="38100" dist="38100" dir="2700000" algn="tl">
                    <a:srgbClr val="000000">
                      <a:alpha val="43137"/>
                    </a:srgbClr>
                  </a:outerShdw>
                </a:effectLst>
              </a:rPr>
              <a:t>要點</a:t>
            </a:r>
            <a:r>
              <a:rPr lang="zh-TW" altLang="zh-TW" sz="4400" b="1" dirty="0" smtClean="0">
                <a:effectLst>
                  <a:outerShdw blurRad="38100" dist="38100" dir="2700000" algn="tl">
                    <a:srgbClr val="000000">
                      <a:alpha val="43137"/>
                    </a:srgbClr>
                  </a:outerShdw>
                </a:effectLst>
              </a:rPr>
              <a:t>說明</a:t>
            </a:r>
            <a:r>
              <a:rPr lang="en-US" altLang="zh-TW" sz="4200" dirty="0" smtClean="0"/>
              <a:t/>
            </a:r>
            <a:br>
              <a:rPr lang="en-US" altLang="zh-TW" sz="4200" dirty="0" smtClean="0"/>
            </a:br>
            <a:endParaRPr lang="zh-TW" altLang="en-US" sz="4200" dirty="0"/>
          </a:p>
        </p:txBody>
      </p:sp>
      <p:sp>
        <p:nvSpPr>
          <p:cNvPr id="8195" name="內容版面配置區 4"/>
          <p:cNvSpPr>
            <a:spLocks noGrp="1"/>
          </p:cNvSpPr>
          <p:nvPr>
            <p:ph idx="1"/>
          </p:nvPr>
        </p:nvSpPr>
        <p:spPr>
          <a:xfrm>
            <a:off x="1116013" y="620688"/>
            <a:ext cx="7704137" cy="5627712"/>
          </a:xfrm>
        </p:spPr>
        <p:txBody>
          <a:bodyPr/>
          <a:lstStyle/>
          <a:p>
            <a:pPr>
              <a:lnSpc>
                <a:spcPts val="2800"/>
              </a:lnSpc>
              <a:buFont typeface="Wingdings" panose="05000000000000000000" pitchFamily="2" charset="2"/>
              <a:buChar char="u"/>
              <a:tabLst>
                <a:tab pos="360000" algn="l"/>
              </a:tabLst>
            </a:pPr>
            <a:r>
              <a:rPr lang="zh-TW" altLang="zh-TW" sz="2800" b="1" dirty="0"/>
              <a:t>我國企業因應新修正審計準則公報採用新式財務報告查核報告</a:t>
            </a:r>
            <a:r>
              <a:rPr lang="en-US" altLang="zh-TW" sz="2800" b="1" dirty="0"/>
              <a:t>(</a:t>
            </a:r>
            <a:r>
              <a:rPr lang="zh-TW" altLang="en-US" sz="2800" b="1" dirty="0"/>
              <a:t>續</a:t>
            </a:r>
            <a:r>
              <a:rPr lang="en-US" altLang="zh-TW" sz="2800" b="1" dirty="0"/>
              <a:t>)</a:t>
            </a:r>
          </a:p>
          <a:p>
            <a:pPr marL="82550" indent="0">
              <a:buNone/>
            </a:pPr>
            <a:r>
              <a:rPr lang="zh-TW" altLang="en-US" sz="2200" b="1" dirty="0" smtClean="0"/>
              <a:t>  </a:t>
            </a:r>
            <a:r>
              <a:rPr lang="zh-TW" altLang="zh-TW" sz="2200" b="1" dirty="0" smtClean="0"/>
              <a:t>因應</a:t>
            </a:r>
            <a:r>
              <a:rPr lang="zh-TW" altLang="zh-TW" sz="2200" b="1" dirty="0"/>
              <a:t>新修正查核報告揭露關鍵查核事項</a:t>
            </a:r>
            <a:r>
              <a:rPr lang="en-US" altLang="zh-TW" sz="2200" b="1" dirty="0"/>
              <a:t>(Key </a:t>
            </a:r>
            <a:r>
              <a:rPr lang="en-US" altLang="zh-TW" sz="2200" b="1" dirty="0" smtClean="0"/>
              <a:t>Audit</a:t>
            </a:r>
          </a:p>
          <a:p>
            <a:pPr marL="82550" indent="0">
              <a:buNone/>
            </a:pPr>
            <a:r>
              <a:rPr lang="zh-TW" altLang="en-US" sz="2200" b="1" dirty="0" smtClean="0"/>
              <a:t>  </a:t>
            </a:r>
            <a:r>
              <a:rPr lang="en-US" altLang="zh-TW" sz="2200" b="1" dirty="0" smtClean="0"/>
              <a:t>Matters</a:t>
            </a:r>
            <a:r>
              <a:rPr lang="en-US" altLang="zh-TW" sz="2200" b="1" dirty="0"/>
              <a:t>)</a:t>
            </a:r>
            <a:r>
              <a:rPr lang="zh-TW" altLang="zh-TW" sz="2200" b="1" dirty="0"/>
              <a:t>，【公司治理單位】應與會計師充分溝通</a:t>
            </a:r>
            <a:endParaRPr lang="zh-TW" altLang="zh-TW" sz="2200" dirty="0"/>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5</a:t>
            </a:fld>
            <a:endParaRPr lang="en-US" altLang="zh-TW"/>
          </a:p>
        </p:txBody>
      </p:sp>
      <p:pic>
        <p:nvPicPr>
          <p:cNvPr id="6" name="圖片 5"/>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7056784" cy="3956670"/>
          </a:xfrm>
          <a:prstGeom prst="rect">
            <a:avLst/>
          </a:prstGeom>
          <a:noFill/>
        </p:spPr>
      </p:pic>
    </p:spTree>
    <p:extLst>
      <p:ext uri="{BB962C8B-B14F-4D97-AF65-F5344CB8AC3E}">
        <p14:creationId xmlns:p14="http://schemas.microsoft.com/office/powerpoint/2010/main" val="369254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3" y="188640"/>
            <a:ext cx="7954962" cy="720378"/>
          </a:xfrm>
        </p:spPr>
        <p:txBody>
          <a:bodyPr>
            <a:normAutofit fontScale="90000"/>
          </a:bodyPr>
          <a:lstStyle/>
          <a:p>
            <a:pPr marL="0" indent="0" algn="ctr">
              <a:buNone/>
              <a:defRPr/>
            </a:pPr>
            <a:r>
              <a:rPr lang="zh-TW" altLang="zh-TW" sz="4400" b="1" dirty="0">
                <a:effectLst>
                  <a:outerShdw blurRad="38100" dist="38100" dir="2700000" algn="tl">
                    <a:srgbClr val="000000">
                      <a:alpha val="43137"/>
                    </a:srgbClr>
                  </a:outerShdw>
                </a:effectLst>
              </a:rPr>
              <a:t>上櫃</a:t>
            </a:r>
            <a:r>
              <a:rPr lang="zh-TW" altLang="en-US" sz="4400" b="1" dirty="0">
                <a:effectLst>
                  <a:outerShdw blurRad="38100" dist="38100" dir="2700000" algn="tl">
                    <a:srgbClr val="000000">
                      <a:alpha val="43137"/>
                    </a:srgbClr>
                  </a:outerShdw>
                </a:effectLst>
              </a:rPr>
              <a:t>、</a:t>
            </a:r>
            <a:r>
              <a:rPr lang="zh-TW" altLang="zh-TW" sz="4400" b="1" dirty="0">
                <a:effectLst>
                  <a:outerShdw blurRad="38100" dist="38100" dir="2700000" algn="tl">
                    <a:srgbClr val="000000">
                      <a:alpha val="43137"/>
                    </a:srgbClr>
                  </a:outerShdw>
                </a:effectLst>
              </a:rPr>
              <a:t>興櫃公司應</a:t>
            </a:r>
            <a:r>
              <a:rPr lang="zh-TW" altLang="zh-TW" sz="4400" b="1" dirty="0" smtClean="0">
                <a:effectLst>
                  <a:outerShdw blurRad="38100" dist="38100" dir="2700000" algn="tl">
                    <a:srgbClr val="000000">
                      <a:alpha val="43137"/>
                    </a:srgbClr>
                  </a:outerShdw>
                </a:effectLst>
              </a:rPr>
              <a:t>辦事</a:t>
            </a:r>
            <a:r>
              <a:rPr lang="zh-TW" altLang="zh-TW" sz="4400" b="1" dirty="0">
                <a:effectLst>
                  <a:outerShdw blurRad="38100" dist="38100" dir="2700000" algn="tl">
                    <a:srgbClr val="000000">
                      <a:alpha val="43137"/>
                    </a:srgbClr>
                  </a:outerShdw>
                </a:effectLst>
              </a:rPr>
              <a:t>項</a:t>
            </a:r>
            <a:r>
              <a:rPr lang="zh-TW" altLang="en-US" sz="4400" b="1" dirty="0">
                <a:effectLst>
                  <a:outerShdw blurRad="38100" dist="38100" dir="2700000" algn="tl">
                    <a:srgbClr val="000000">
                      <a:alpha val="43137"/>
                    </a:srgbClr>
                  </a:outerShdw>
                </a:effectLst>
              </a:rPr>
              <a:t>要點</a:t>
            </a:r>
            <a:r>
              <a:rPr lang="zh-TW" altLang="zh-TW" sz="4400" b="1" dirty="0" smtClean="0">
                <a:effectLst>
                  <a:outerShdw blurRad="38100" dist="38100" dir="2700000" algn="tl">
                    <a:srgbClr val="000000">
                      <a:alpha val="43137"/>
                    </a:srgbClr>
                  </a:outerShdw>
                </a:effectLst>
              </a:rPr>
              <a:t>說明</a:t>
            </a:r>
            <a:r>
              <a:rPr lang="en-US" altLang="zh-TW" sz="4200" dirty="0" smtClean="0"/>
              <a:t/>
            </a:r>
            <a:br>
              <a:rPr lang="en-US" altLang="zh-TW" sz="4200" dirty="0" smtClean="0"/>
            </a:br>
            <a:endParaRPr lang="zh-TW" altLang="en-US" sz="4200" dirty="0"/>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6</a:t>
            </a:fld>
            <a:endParaRPr lang="en-US" altLang="zh-TW"/>
          </a:p>
        </p:txBody>
      </p:sp>
      <p:sp>
        <p:nvSpPr>
          <p:cNvPr id="8195" name="內容版面配置區 4"/>
          <p:cNvSpPr>
            <a:spLocks noGrp="1"/>
          </p:cNvSpPr>
          <p:nvPr>
            <p:ph idx="1"/>
          </p:nvPr>
        </p:nvSpPr>
        <p:spPr>
          <a:xfrm>
            <a:off x="1116013" y="620688"/>
            <a:ext cx="7704137" cy="5627712"/>
          </a:xfrm>
        </p:spPr>
        <p:txBody>
          <a:bodyPr/>
          <a:lstStyle/>
          <a:p>
            <a:pPr>
              <a:lnSpc>
                <a:spcPct val="150000"/>
              </a:lnSpc>
              <a:buFont typeface="Wingdings" panose="05000000000000000000" pitchFamily="2" charset="2"/>
              <a:buChar char="u"/>
              <a:tabLst>
                <a:tab pos="360000" algn="l"/>
              </a:tabLst>
            </a:pPr>
            <a:r>
              <a:rPr lang="zh-TW" altLang="en-US" sz="2800" b="1" dirty="0" smtClean="0"/>
              <a:t>資本市場之健全發展有賴各界共同努力</a:t>
            </a:r>
            <a:endParaRPr lang="en-US" altLang="zh-TW" sz="2800" b="1" dirty="0" smtClean="0"/>
          </a:p>
          <a:p>
            <a:pPr>
              <a:lnSpc>
                <a:spcPct val="150000"/>
              </a:lnSpc>
              <a:tabLst>
                <a:tab pos="360000" algn="l"/>
              </a:tabLst>
            </a:pPr>
            <a:r>
              <a:rPr lang="zh-TW" altLang="en-US" sz="2200" dirty="0" smtClean="0">
                <a:solidFill>
                  <a:srgbClr val="1E190D"/>
                </a:solidFill>
              </a:rPr>
              <a:t>近期資本市場發生數起疑似內線交易</a:t>
            </a:r>
            <a:r>
              <a:rPr lang="zh-TW" altLang="en-US" sz="2200" dirty="0">
                <a:solidFill>
                  <a:srgbClr val="1E190D"/>
                </a:solidFill>
              </a:rPr>
              <a:t>、市場操縱、募集</a:t>
            </a:r>
            <a:r>
              <a:rPr lang="zh-TW" altLang="en-US" sz="2200" dirty="0" smtClean="0">
                <a:solidFill>
                  <a:srgbClr val="1E190D"/>
                </a:solidFill>
              </a:rPr>
              <a:t>詐欺、財報不實及企業</a:t>
            </a:r>
            <a:r>
              <a:rPr lang="zh-TW" altLang="en-US" sz="2200" dirty="0">
                <a:solidFill>
                  <a:srgbClr val="1E190D"/>
                </a:solidFill>
              </a:rPr>
              <a:t>舞弊等證券不法重大</a:t>
            </a:r>
            <a:r>
              <a:rPr lang="zh-TW" altLang="en-US" sz="2200" dirty="0" smtClean="0">
                <a:solidFill>
                  <a:srgbClr val="1E190D"/>
                </a:solidFill>
              </a:rPr>
              <a:t>事件，為維持資本市場之健全發展，除了</a:t>
            </a:r>
            <a:r>
              <a:rPr lang="zh-TW" altLang="en-US" sz="2200" u="sng" dirty="0" smtClean="0">
                <a:solidFill>
                  <a:srgbClr val="FF0000"/>
                </a:solidFill>
              </a:rPr>
              <a:t>外部稽核機制</a:t>
            </a:r>
            <a:r>
              <a:rPr lang="zh-TW" altLang="en-US" sz="2200" dirty="0" smtClean="0">
                <a:solidFill>
                  <a:srgbClr val="1E190D"/>
                </a:solidFill>
              </a:rPr>
              <a:t>外</a:t>
            </a:r>
            <a:r>
              <a:rPr lang="en-US" altLang="zh-TW" sz="2200" dirty="0" smtClean="0">
                <a:solidFill>
                  <a:srgbClr val="1E190D"/>
                </a:solidFill>
              </a:rPr>
              <a:t>(</a:t>
            </a:r>
            <a:r>
              <a:rPr lang="zh-TW" altLang="en-US" sz="2200" dirty="0" smtClean="0">
                <a:solidFill>
                  <a:srgbClr val="1E190D"/>
                </a:solidFill>
              </a:rPr>
              <a:t>會計師、監理機關等</a:t>
            </a:r>
            <a:r>
              <a:rPr lang="en-US" altLang="zh-TW" sz="2200" dirty="0" smtClean="0">
                <a:solidFill>
                  <a:srgbClr val="1E190D"/>
                </a:solidFill>
              </a:rPr>
              <a:t>)</a:t>
            </a:r>
            <a:r>
              <a:rPr lang="zh-TW" altLang="en-US" sz="2200" dirty="0" smtClean="0">
                <a:solidFill>
                  <a:srgbClr val="1E190D"/>
                </a:solidFill>
              </a:rPr>
              <a:t>，企業</a:t>
            </a:r>
            <a:r>
              <a:rPr lang="zh-TW" altLang="en-US" sz="2200" u="sng" dirty="0" smtClean="0">
                <a:solidFill>
                  <a:srgbClr val="FF0000"/>
                </a:solidFill>
              </a:rPr>
              <a:t>內部防範機制</a:t>
            </a:r>
            <a:r>
              <a:rPr lang="zh-TW" altLang="en-US" sz="2200" dirty="0" smtClean="0">
                <a:solidFill>
                  <a:srgbClr val="1E190D"/>
                </a:solidFill>
              </a:rPr>
              <a:t>更為重要。</a:t>
            </a:r>
            <a:endParaRPr lang="en-US" altLang="zh-TW" sz="2200" dirty="0" smtClean="0">
              <a:solidFill>
                <a:srgbClr val="1E190D"/>
              </a:solidFill>
            </a:endParaRPr>
          </a:p>
          <a:p>
            <a:pPr marL="82550" indent="0">
              <a:lnSpc>
                <a:spcPct val="150000"/>
              </a:lnSpc>
              <a:buNone/>
              <a:tabLst>
                <a:tab pos="360000" algn="l"/>
              </a:tabLst>
            </a:pPr>
            <a:endParaRPr lang="en-US" altLang="zh-TW" sz="2200" dirty="0" smtClean="0">
              <a:solidFill>
                <a:srgbClr val="1E190D"/>
              </a:solidFill>
            </a:endParaRPr>
          </a:p>
          <a:p>
            <a:pPr>
              <a:lnSpc>
                <a:spcPct val="150000"/>
              </a:lnSpc>
              <a:tabLst>
                <a:tab pos="360000" algn="l"/>
              </a:tabLst>
            </a:pPr>
            <a:r>
              <a:rPr lang="zh-TW" altLang="en-US" sz="2200" dirty="0" smtClean="0">
                <a:solidFill>
                  <a:srgbClr val="1E190D"/>
                </a:solidFill>
              </a:rPr>
              <a:t>上櫃、興櫃公司除了持續強化公司治理事</a:t>
            </a:r>
            <a:r>
              <a:rPr lang="zh-TW" altLang="en-US" sz="2200" b="1" u="sng" dirty="0" smtClean="0">
                <a:solidFill>
                  <a:srgbClr val="FF0000"/>
                </a:solidFill>
              </a:rPr>
              <a:t>前</a:t>
            </a:r>
            <a:r>
              <a:rPr lang="zh-TW" altLang="en-US" sz="2200" dirty="0" smtClean="0">
                <a:solidFill>
                  <a:srgbClr val="1E190D"/>
                </a:solidFill>
              </a:rPr>
              <a:t>機制外</a:t>
            </a:r>
            <a:r>
              <a:rPr lang="en-US" altLang="zh-TW" sz="2200" dirty="0" smtClean="0">
                <a:solidFill>
                  <a:srgbClr val="1E190D"/>
                </a:solidFill>
              </a:rPr>
              <a:t>(</a:t>
            </a:r>
            <a:r>
              <a:rPr lang="zh-TW" altLang="en-US" sz="2200" dirty="0" smtClean="0">
                <a:solidFill>
                  <a:srgbClr val="1E190D"/>
                </a:solidFill>
              </a:rPr>
              <a:t>如內部稽核、獨立董事及監察人等</a:t>
            </a:r>
            <a:r>
              <a:rPr lang="en-US" altLang="zh-TW" sz="2200" dirty="0" smtClean="0">
                <a:solidFill>
                  <a:srgbClr val="1E190D"/>
                </a:solidFill>
              </a:rPr>
              <a:t>)</a:t>
            </a:r>
            <a:r>
              <a:rPr lang="zh-TW" altLang="en-US" sz="2200" dirty="0" smtClean="0">
                <a:solidFill>
                  <a:srgbClr val="1E190D"/>
                </a:solidFill>
              </a:rPr>
              <a:t>，據多項</a:t>
            </a:r>
            <a:r>
              <a:rPr lang="zh-TW" altLang="en-US" sz="2200" dirty="0">
                <a:solidFill>
                  <a:srgbClr val="1E190D"/>
                </a:solidFill>
              </a:rPr>
              <a:t>統計指出</a:t>
            </a:r>
            <a:r>
              <a:rPr lang="zh-TW" altLang="en-US" sz="2200" dirty="0" smtClean="0">
                <a:solidFill>
                  <a:srgbClr val="1E190D"/>
                </a:solidFill>
              </a:rPr>
              <a:t>，來自內部人揭發事</a:t>
            </a:r>
            <a:r>
              <a:rPr lang="zh-TW" altLang="en-US" sz="2200" b="1" u="sng" dirty="0" smtClean="0">
                <a:solidFill>
                  <a:srgbClr val="FF0000"/>
                </a:solidFill>
              </a:rPr>
              <a:t>後</a:t>
            </a:r>
            <a:r>
              <a:rPr lang="zh-TW" altLang="en-US" sz="2200" dirty="0" smtClean="0">
                <a:solidFill>
                  <a:srgbClr val="1E190D"/>
                </a:solidFill>
              </a:rPr>
              <a:t>機制亦為發現不法案件管道來源。</a:t>
            </a:r>
            <a:endParaRPr lang="en-US" altLang="zh-TW" sz="2200" dirty="0">
              <a:solidFill>
                <a:srgbClr val="1E190D"/>
              </a:solidFill>
            </a:endParaRPr>
          </a:p>
        </p:txBody>
      </p:sp>
    </p:spTree>
    <p:extLst>
      <p:ext uri="{BB962C8B-B14F-4D97-AF65-F5344CB8AC3E}">
        <p14:creationId xmlns:p14="http://schemas.microsoft.com/office/powerpoint/2010/main" val="2391560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16013" y="188640"/>
            <a:ext cx="7954962" cy="720378"/>
          </a:xfrm>
        </p:spPr>
        <p:txBody>
          <a:bodyPr>
            <a:normAutofit fontScale="90000"/>
          </a:bodyPr>
          <a:lstStyle/>
          <a:p>
            <a:pPr marL="0" indent="0" algn="ctr">
              <a:buNone/>
              <a:defRPr/>
            </a:pPr>
            <a:r>
              <a:rPr lang="zh-TW" altLang="zh-TW" sz="4400" b="1" dirty="0">
                <a:effectLst>
                  <a:outerShdw blurRad="38100" dist="38100" dir="2700000" algn="tl">
                    <a:srgbClr val="000000">
                      <a:alpha val="43137"/>
                    </a:srgbClr>
                  </a:outerShdw>
                </a:effectLst>
              </a:rPr>
              <a:t>上櫃</a:t>
            </a:r>
            <a:r>
              <a:rPr lang="zh-TW" altLang="en-US" sz="4400" b="1" dirty="0">
                <a:effectLst>
                  <a:outerShdw blurRad="38100" dist="38100" dir="2700000" algn="tl">
                    <a:srgbClr val="000000">
                      <a:alpha val="43137"/>
                    </a:srgbClr>
                  </a:outerShdw>
                </a:effectLst>
              </a:rPr>
              <a:t>、</a:t>
            </a:r>
            <a:r>
              <a:rPr lang="zh-TW" altLang="zh-TW" sz="4400" b="1" dirty="0">
                <a:effectLst>
                  <a:outerShdw blurRad="38100" dist="38100" dir="2700000" algn="tl">
                    <a:srgbClr val="000000">
                      <a:alpha val="43137"/>
                    </a:srgbClr>
                  </a:outerShdw>
                </a:effectLst>
              </a:rPr>
              <a:t>興櫃公司應</a:t>
            </a:r>
            <a:r>
              <a:rPr lang="zh-TW" altLang="zh-TW" sz="4400" b="1" dirty="0" smtClean="0">
                <a:effectLst>
                  <a:outerShdw blurRad="38100" dist="38100" dir="2700000" algn="tl">
                    <a:srgbClr val="000000">
                      <a:alpha val="43137"/>
                    </a:srgbClr>
                  </a:outerShdw>
                </a:effectLst>
              </a:rPr>
              <a:t>辦事</a:t>
            </a:r>
            <a:r>
              <a:rPr lang="zh-TW" altLang="zh-TW" sz="4400" b="1" dirty="0">
                <a:effectLst>
                  <a:outerShdw blurRad="38100" dist="38100" dir="2700000" algn="tl">
                    <a:srgbClr val="000000">
                      <a:alpha val="43137"/>
                    </a:srgbClr>
                  </a:outerShdw>
                </a:effectLst>
              </a:rPr>
              <a:t>項</a:t>
            </a:r>
            <a:r>
              <a:rPr lang="zh-TW" altLang="en-US" sz="4400" b="1" dirty="0">
                <a:effectLst>
                  <a:outerShdw blurRad="38100" dist="38100" dir="2700000" algn="tl">
                    <a:srgbClr val="000000">
                      <a:alpha val="43137"/>
                    </a:srgbClr>
                  </a:outerShdw>
                </a:effectLst>
              </a:rPr>
              <a:t>要點</a:t>
            </a:r>
            <a:r>
              <a:rPr lang="zh-TW" altLang="zh-TW" sz="4400" b="1" dirty="0" smtClean="0">
                <a:effectLst>
                  <a:outerShdw blurRad="38100" dist="38100" dir="2700000" algn="tl">
                    <a:srgbClr val="000000">
                      <a:alpha val="43137"/>
                    </a:srgbClr>
                  </a:outerShdw>
                </a:effectLst>
              </a:rPr>
              <a:t>說明</a:t>
            </a:r>
            <a:r>
              <a:rPr lang="en-US" altLang="zh-TW" sz="4200" dirty="0" smtClean="0"/>
              <a:t/>
            </a:r>
            <a:br>
              <a:rPr lang="en-US" altLang="zh-TW" sz="4200" dirty="0" smtClean="0"/>
            </a:br>
            <a:endParaRPr lang="zh-TW" altLang="en-US" sz="4200" dirty="0"/>
          </a:p>
        </p:txBody>
      </p:sp>
      <p:sp>
        <p:nvSpPr>
          <p:cNvPr id="8195" name="內容版面配置區 4"/>
          <p:cNvSpPr>
            <a:spLocks noGrp="1"/>
          </p:cNvSpPr>
          <p:nvPr>
            <p:ph idx="1"/>
          </p:nvPr>
        </p:nvSpPr>
        <p:spPr>
          <a:xfrm>
            <a:off x="1116013" y="620688"/>
            <a:ext cx="7704137" cy="5627712"/>
          </a:xfrm>
        </p:spPr>
        <p:txBody>
          <a:bodyPr/>
          <a:lstStyle/>
          <a:p>
            <a:pPr>
              <a:lnSpc>
                <a:spcPct val="150000"/>
              </a:lnSpc>
              <a:buFont typeface="Wingdings" panose="05000000000000000000" pitchFamily="2" charset="2"/>
              <a:buChar char="u"/>
              <a:tabLst>
                <a:tab pos="360000" algn="l"/>
              </a:tabLst>
            </a:pPr>
            <a:r>
              <a:rPr lang="zh-TW" altLang="en-US" sz="2800" b="1" dirty="0" smtClean="0"/>
              <a:t>資本市場之健全發展有賴各界共同努力</a:t>
            </a:r>
            <a:r>
              <a:rPr lang="en-US" altLang="zh-TW" sz="2800" b="1" dirty="0" smtClean="0"/>
              <a:t>(</a:t>
            </a:r>
            <a:r>
              <a:rPr lang="zh-TW" altLang="en-US" sz="2800" b="1" dirty="0" smtClean="0"/>
              <a:t>續</a:t>
            </a:r>
            <a:r>
              <a:rPr lang="en-US" altLang="zh-TW" sz="2800" b="1" dirty="0" smtClean="0"/>
              <a:t>)</a:t>
            </a:r>
          </a:p>
          <a:p>
            <a:pPr>
              <a:lnSpc>
                <a:spcPct val="150000"/>
              </a:lnSpc>
              <a:buFont typeface="Wingdings" panose="05000000000000000000" pitchFamily="2" charset="2"/>
              <a:buChar char="u"/>
              <a:tabLst>
                <a:tab pos="360000" algn="l"/>
              </a:tabLst>
            </a:pPr>
            <a:r>
              <a:rPr lang="zh-TW" altLang="en-US" sz="2400" dirty="0">
                <a:solidFill>
                  <a:srgbClr val="1E190D"/>
                </a:solidFill>
              </a:rPr>
              <a:t>荷蘭於</a:t>
            </a:r>
            <a:r>
              <a:rPr lang="en-US" altLang="zh-TW" sz="2400" dirty="0">
                <a:solidFill>
                  <a:srgbClr val="1E190D"/>
                </a:solidFill>
              </a:rPr>
              <a:t>2016</a:t>
            </a:r>
            <a:r>
              <a:rPr lang="zh-TW" altLang="en-US" sz="2400" dirty="0">
                <a:solidFill>
                  <a:srgbClr val="1E190D"/>
                </a:solidFill>
              </a:rPr>
              <a:t>年</a:t>
            </a:r>
            <a:r>
              <a:rPr lang="en-US" altLang="zh-TW" sz="2400" dirty="0">
                <a:solidFill>
                  <a:srgbClr val="1E190D"/>
                </a:solidFill>
              </a:rPr>
              <a:t>3</a:t>
            </a:r>
            <a:r>
              <a:rPr lang="zh-TW" altLang="en-US" sz="2400" dirty="0">
                <a:solidFill>
                  <a:srgbClr val="1E190D"/>
                </a:solidFill>
              </a:rPr>
              <a:t>月</a:t>
            </a:r>
            <a:r>
              <a:rPr lang="en-US" altLang="zh-TW" sz="2400" dirty="0">
                <a:solidFill>
                  <a:srgbClr val="1E190D"/>
                </a:solidFill>
              </a:rPr>
              <a:t>1</a:t>
            </a:r>
            <a:r>
              <a:rPr lang="zh-TW" altLang="en-US" sz="2400" dirty="0">
                <a:solidFill>
                  <a:srgbClr val="1E190D"/>
                </a:solidFill>
              </a:rPr>
              <a:t>日國會通過公司內部吹哨人政策條款之新法案，國際趨勢已漸提高吹</a:t>
            </a:r>
            <a:r>
              <a:rPr lang="zh-TW" altLang="en-US" sz="2400" dirty="0" smtClean="0">
                <a:solidFill>
                  <a:srgbClr val="1E190D"/>
                </a:solidFill>
              </a:rPr>
              <a:t>哨人</a:t>
            </a:r>
            <a:r>
              <a:rPr lang="en-US" altLang="zh-TW" sz="2200" dirty="0" smtClean="0">
                <a:solidFill>
                  <a:srgbClr val="1E190D"/>
                </a:solidFill>
                <a:latin typeface="Cambria Math" panose="02040503050406030204" pitchFamily="18" charset="0"/>
                <a:ea typeface="Cambria Math" panose="02040503050406030204" pitchFamily="18" charset="0"/>
              </a:rPr>
              <a:t>(</a:t>
            </a:r>
            <a:r>
              <a:rPr lang="en-US" altLang="zh-TW" sz="2200" dirty="0">
                <a:latin typeface="Cambria Math" panose="02040503050406030204" pitchFamily="18" charset="0"/>
                <a:ea typeface="Cambria Math" panose="02040503050406030204" pitchFamily="18" charset="0"/>
              </a:rPr>
              <a:t>whistleblower</a:t>
            </a:r>
            <a:r>
              <a:rPr lang="en-US" altLang="zh-TW" sz="2200" dirty="0" smtClean="0">
                <a:latin typeface="Cambria Math" panose="02040503050406030204" pitchFamily="18" charset="0"/>
                <a:ea typeface="Cambria Math" panose="02040503050406030204" pitchFamily="18" charset="0"/>
              </a:rPr>
              <a:t>)</a:t>
            </a:r>
            <a:r>
              <a:rPr lang="en-US" altLang="zh-TW" sz="2400" dirty="0" smtClean="0">
                <a:latin typeface="Cambria Math" panose="02040503050406030204" pitchFamily="18" charset="0"/>
                <a:ea typeface="Cambria Math" panose="02040503050406030204" pitchFamily="18" charset="0"/>
              </a:rPr>
              <a:t> </a:t>
            </a:r>
            <a:r>
              <a:rPr lang="zh-TW" altLang="en-US" sz="2400" dirty="0" smtClean="0">
                <a:solidFill>
                  <a:srgbClr val="1E190D"/>
                </a:solidFill>
              </a:rPr>
              <a:t>的</a:t>
            </a:r>
            <a:r>
              <a:rPr lang="zh-TW" altLang="en-US" sz="2400" dirty="0">
                <a:solidFill>
                  <a:srgbClr val="1E190D"/>
                </a:solidFill>
              </a:rPr>
              <a:t>地位及強化其法律保護。</a:t>
            </a:r>
            <a:r>
              <a:rPr lang="en-US" altLang="zh-TW" sz="2400" dirty="0">
                <a:solidFill>
                  <a:srgbClr val="1E190D"/>
                </a:solidFill>
              </a:rPr>
              <a:t>(</a:t>
            </a:r>
            <a:r>
              <a:rPr lang="zh-TW" altLang="en-US" sz="2400" dirty="0">
                <a:solidFill>
                  <a:srgbClr val="1E190D"/>
                </a:solidFill>
              </a:rPr>
              <a:t>國際公司治理發展簡訊</a:t>
            </a:r>
            <a:r>
              <a:rPr lang="en-US" altLang="zh-TW" sz="2400" dirty="0" smtClean="0">
                <a:solidFill>
                  <a:srgbClr val="1E190D"/>
                </a:solidFill>
              </a:rPr>
              <a:t>)</a:t>
            </a:r>
          </a:p>
          <a:p>
            <a:pPr>
              <a:lnSpc>
                <a:spcPct val="150000"/>
              </a:lnSpc>
              <a:buFont typeface="Wingdings" panose="05000000000000000000" pitchFamily="2" charset="2"/>
              <a:buChar char="u"/>
              <a:tabLst>
                <a:tab pos="360000" algn="l"/>
              </a:tabLst>
            </a:pPr>
            <a:r>
              <a:rPr lang="zh-TW" altLang="en-US" sz="2400" dirty="0" smtClean="0">
                <a:solidFill>
                  <a:srgbClr val="1E190D"/>
                </a:solidFill>
              </a:rPr>
              <a:t>「上市</a:t>
            </a:r>
            <a:r>
              <a:rPr lang="zh-TW" altLang="en-US" sz="2400" dirty="0">
                <a:solidFill>
                  <a:srgbClr val="1E190D"/>
                </a:solidFill>
              </a:rPr>
              <a:t>上櫃公司治理實務</a:t>
            </a:r>
            <a:r>
              <a:rPr lang="zh-TW" altLang="en-US" sz="2400" dirty="0" smtClean="0">
                <a:solidFill>
                  <a:srgbClr val="1E190D"/>
                </a:solidFill>
              </a:rPr>
              <a:t>守則」規範上市</a:t>
            </a:r>
            <a:r>
              <a:rPr lang="zh-TW" altLang="en-US" sz="2400" dirty="0">
                <a:solidFill>
                  <a:srgbClr val="1E190D"/>
                </a:solidFill>
              </a:rPr>
              <a:t>上櫃公司宜設置匿名之內部吹哨管道，並建立吹哨者保護制度</a:t>
            </a:r>
            <a:r>
              <a:rPr lang="zh-TW" altLang="en-US" sz="2400" dirty="0" smtClean="0">
                <a:solidFill>
                  <a:srgbClr val="1E190D"/>
                </a:solidFill>
              </a:rPr>
              <a:t>；本中心訂有「</a:t>
            </a:r>
            <a:r>
              <a:rPr lang="zh-TW" altLang="en-US" sz="2400" dirty="0">
                <a:solidFill>
                  <a:srgbClr val="1E190D"/>
                </a:solidFill>
              </a:rPr>
              <a:t>證券市場不法案件檢舉獎勵辦法</a:t>
            </a:r>
            <a:r>
              <a:rPr lang="zh-TW" altLang="en-US" sz="2400" dirty="0" smtClean="0">
                <a:solidFill>
                  <a:srgbClr val="1E190D"/>
                </a:solidFill>
              </a:rPr>
              <a:t>」，提供檢舉人最高新臺幣</a:t>
            </a:r>
            <a:r>
              <a:rPr lang="en-US" altLang="zh-TW" sz="2400" dirty="0" smtClean="0">
                <a:solidFill>
                  <a:srgbClr val="1E190D"/>
                </a:solidFill>
              </a:rPr>
              <a:t>300</a:t>
            </a:r>
            <a:r>
              <a:rPr lang="zh-TW" altLang="en-US" sz="2400" dirty="0" smtClean="0">
                <a:solidFill>
                  <a:srgbClr val="1E190D"/>
                </a:solidFill>
              </a:rPr>
              <a:t>萬元之獎金。</a:t>
            </a:r>
            <a:endParaRPr lang="en-US" altLang="zh-TW" sz="2400" dirty="0" smtClean="0">
              <a:solidFill>
                <a:srgbClr val="1E190D"/>
              </a:solidFill>
            </a:endParaRPr>
          </a:p>
          <a:p>
            <a:pPr marL="82550" indent="0">
              <a:lnSpc>
                <a:spcPct val="150000"/>
              </a:lnSpc>
              <a:buNone/>
              <a:tabLst>
                <a:tab pos="360000" algn="l"/>
              </a:tabLst>
            </a:pPr>
            <a:endParaRPr lang="en-US" altLang="zh-TW" sz="2200"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7</a:t>
            </a:fld>
            <a:endParaRPr lang="en-US" altLang="zh-TW"/>
          </a:p>
        </p:txBody>
      </p:sp>
    </p:spTree>
    <p:extLst>
      <p:ext uri="{BB962C8B-B14F-4D97-AF65-F5344CB8AC3E}">
        <p14:creationId xmlns:p14="http://schemas.microsoft.com/office/powerpoint/2010/main" val="402831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22509</TotalTime>
  <Words>586</Words>
  <Application>Microsoft Office PowerPoint</Application>
  <PresentationFormat>如螢幕大小 (4:3)</PresentationFormat>
  <Paragraphs>58</Paragraphs>
  <Slides>7</Slides>
  <Notes>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7</vt:i4>
      </vt:variant>
    </vt:vector>
  </HeadingPairs>
  <TitlesOfParts>
    <vt:vector size="19" baseType="lpstr">
      <vt:lpstr>Gill Sans MT</vt:lpstr>
      <vt:lpstr>微軟正黑體</vt:lpstr>
      <vt:lpstr>新細明體</vt:lpstr>
      <vt:lpstr>標楷體</vt:lpstr>
      <vt:lpstr>Arial</vt:lpstr>
      <vt:lpstr>Calibri</vt:lpstr>
      <vt:lpstr>Cambria Math</vt:lpstr>
      <vt:lpstr>Times New Roman</vt:lpstr>
      <vt:lpstr>Verdana</vt:lpstr>
      <vt:lpstr>Wingdings</vt:lpstr>
      <vt:lpstr>Wingdings 2</vt:lpstr>
      <vt:lpstr>佈景主題1</vt:lpstr>
      <vt:lpstr>上櫃、興櫃公司應辦事項要點說明 </vt:lpstr>
      <vt:lpstr>上櫃、興櫃公司應辦事項要點說明  </vt:lpstr>
      <vt:lpstr>上櫃、興櫃公司應辦事項要點說明 </vt:lpstr>
      <vt:lpstr>上櫃、興櫃公司應辦事項要點說明 </vt:lpstr>
      <vt:lpstr>上櫃、興櫃公司應辦事項要點說明 </vt:lpstr>
      <vt:lpstr>上櫃、興櫃公司應辦事項要點說明 </vt:lpstr>
      <vt:lpstr>上櫃、興櫃公司應辦事項要點說明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開放式基金受益憑證交易平台規劃方案</dc:title>
  <dc:creator>柯馥甄</dc:creator>
  <cp:lastModifiedBy>王承美</cp:lastModifiedBy>
  <cp:revision>1008</cp:revision>
  <cp:lastPrinted>2016-09-14T08:04:01Z</cp:lastPrinted>
  <dcterms:created xsi:type="dcterms:W3CDTF">2014-05-30T02:47:52Z</dcterms:created>
  <dcterms:modified xsi:type="dcterms:W3CDTF">2016-09-14T09:09:46Z</dcterms:modified>
</cp:coreProperties>
</file>